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3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3" r:id="rId46"/>
    <p:sldId id="301" r:id="rId47"/>
    <p:sldId id="302" r:id="rId48"/>
    <p:sldId id="304" r:id="rId49"/>
    <p:sldId id="305" r:id="rId50"/>
    <p:sldId id="307" r:id="rId51"/>
    <p:sldId id="306" r:id="rId52"/>
    <p:sldId id="309" r:id="rId53"/>
    <p:sldId id="308" r:id="rId54"/>
    <p:sldId id="310" r:id="rId55"/>
    <p:sldId id="312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20" autoAdjust="0"/>
    <p:restoredTop sz="99137" autoAdjust="0"/>
  </p:normalViewPr>
  <p:slideViewPr>
    <p:cSldViewPr>
      <p:cViewPr varScale="1">
        <p:scale>
          <a:sx n="87" d="100"/>
          <a:sy n="87" d="100"/>
        </p:scale>
        <p:origin x="-84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6D5D631-CD9E-4AE7-8F31-7895E41EADB1}" type="datetimeFigureOut">
              <a:rPr lang="ko-KR" altLang="en-US" smtClean="0"/>
              <a:pPr/>
              <a:t>2014-03-19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79F8ACD-1FC1-4A74-826C-688CB3C301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Introduction to</a:t>
            </a:r>
            <a:br>
              <a:rPr lang="en-US" altLang="ko-KR" dirty="0" smtClean="0"/>
            </a:br>
            <a:r>
              <a:rPr lang="en-US" altLang="ko-KR" dirty="0" smtClean="0"/>
              <a:t>Linear Algebra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GILBERT STRANG</a:t>
            </a:r>
          </a:p>
          <a:p>
            <a:r>
              <a:rPr lang="ko-KR" altLang="en-US" dirty="0" smtClean="0"/>
              <a:t>성병문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60648"/>
            <a:ext cx="472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908720"/>
            <a:ext cx="9906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1484784"/>
            <a:ext cx="417195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2492896"/>
            <a:ext cx="47910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2996952"/>
            <a:ext cx="4962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1600" y="3717032"/>
            <a:ext cx="44481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3608" y="4293096"/>
            <a:ext cx="49815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8640"/>
            <a:ext cx="534807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780928"/>
            <a:ext cx="29813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2800386"/>
            <a:ext cx="8191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4219526"/>
            <a:ext cx="50006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3212976"/>
            <a:ext cx="50577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The space </a:t>
            </a:r>
            <a:r>
              <a:rPr lang="en-US" altLang="ko-KR" dirty="0" err="1" smtClean="0"/>
              <a:t>ℝ</a:t>
            </a:r>
            <a:r>
              <a:rPr lang="en-US" altLang="ko-KR" baseline="30000" dirty="0" err="1" smtClean="0"/>
              <a:t>n</a:t>
            </a:r>
            <a:r>
              <a:rPr lang="en-US" altLang="ko-KR" dirty="0" smtClean="0"/>
              <a:t> consists of all column vectors </a:t>
            </a:r>
            <a:r>
              <a:rPr lang="en-US" altLang="ko-KR" b="1" i="1" dirty="0" smtClean="0"/>
              <a:t>v</a:t>
            </a:r>
            <a:r>
              <a:rPr lang="en-US" altLang="ko-KR" dirty="0" smtClean="0"/>
              <a:t> with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components. A vector whose n components are complex numbers lies in the space </a:t>
            </a:r>
            <a:r>
              <a:rPr lang="en-US" altLang="ko-KR" dirty="0" err="1" smtClean="0"/>
              <a:t>ℂ</a:t>
            </a:r>
            <a:r>
              <a:rPr lang="en-US" altLang="ko-KR" baseline="30000" dirty="0" err="1" smtClean="0"/>
              <a:t>n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“Inside the vector space” means that </a:t>
            </a:r>
            <a:r>
              <a:rPr lang="en-US" altLang="ko-KR" b="1" i="1" dirty="0" smtClean="0"/>
              <a:t>the result stays in the space.</a:t>
            </a:r>
          </a:p>
          <a:p>
            <a:r>
              <a:rPr lang="en-US" altLang="ko-KR" dirty="0" smtClean="0"/>
              <a:t>A </a:t>
            </a:r>
            <a:r>
              <a:rPr lang="en-US" altLang="ko-KR" b="1" i="1" dirty="0" smtClean="0"/>
              <a:t>subspace</a:t>
            </a:r>
            <a:r>
              <a:rPr lang="en-US" altLang="ko-KR" dirty="0" smtClean="0"/>
              <a:t> of a vector space is a set of vectors (including </a:t>
            </a:r>
            <a:r>
              <a:rPr lang="en-US" altLang="ko-KR" b="1" i="1" dirty="0" smtClean="0"/>
              <a:t>0</a:t>
            </a:r>
            <a:r>
              <a:rPr lang="en-US" altLang="ko-KR" dirty="0" smtClean="0"/>
              <a:t>) that satisfies two requirements: </a:t>
            </a:r>
            <a:r>
              <a:rPr lang="en-US" altLang="ko-KR" i="1" dirty="0" smtClean="0"/>
              <a:t>If </a:t>
            </a:r>
            <a:r>
              <a:rPr lang="en-US" altLang="ko-KR" b="1" i="1" dirty="0" smtClean="0"/>
              <a:t>v</a:t>
            </a:r>
            <a:r>
              <a:rPr lang="en-US" altLang="ko-KR" i="1" dirty="0" smtClean="0"/>
              <a:t> and </a:t>
            </a:r>
            <a:r>
              <a:rPr lang="en-US" altLang="ko-KR" b="1" i="1" dirty="0" smtClean="0"/>
              <a:t>w</a:t>
            </a:r>
            <a:r>
              <a:rPr lang="en-US" altLang="ko-KR" i="1" dirty="0" smtClean="0"/>
              <a:t> are vectors in the subspace and c is any scalar, then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 </a:t>
            </a:r>
            <a:r>
              <a:rPr lang="en-US" altLang="ko-KR" b="1" i="1" dirty="0" smtClean="0"/>
              <a:t>v</a:t>
            </a:r>
            <a:r>
              <a:rPr lang="en-US" altLang="ko-KR" dirty="0" smtClean="0"/>
              <a:t> + </a:t>
            </a:r>
            <a:r>
              <a:rPr lang="en-US" altLang="ko-KR" b="1" i="1" dirty="0" smtClean="0"/>
              <a:t>w</a:t>
            </a:r>
            <a:r>
              <a:rPr lang="en-US" altLang="ko-KR" dirty="0" smtClean="0"/>
              <a:t> is in the subspace and (ii) </a:t>
            </a:r>
            <a:r>
              <a:rPr lang="en-US" altLang="ko-KR" dirty="0" err="1" smtClean="0"/>
              <a:t>c</a:t>
            </a:r>
            <a:r>
              <a:rPr lang="en-US" altLang="ko-KR" b="1" i="1" dirty="0" err="1" smtClean="0"/>
              <a:t>v</a:t>
            </a:r>
            <a:r>
              <a:rPr lang="en-US" altLang="ko-KR" dirty="0" smtClean="0"/>
              <a:t> is in the subspace.</a:t>
            </a:r>
          </a:p>
          <a:p>
            <a:r>
              <a:rPr lang="en-US" altLang="ko-KR" dirty="0" smtClean="0"/>
              <a:t>In other words, the set of vectors is “closed” under addition </a:t>
            </a:r>
            <a:r>
              <a:rPr lang="en-US" altLang="ko-KR" b="1" i="1" dirty="0" smtClean="0"/>
              <a:t>v + w</a:t>
            </a:r>
            <a:r>
              <a:rPr lang="en-US" altLang="ko-KR" dirty="0" smtClean="0"/>
              <a:t> and multiplication c</a:t>
            </a:r>
            <a:r>
              <a:rPr lang="en-US" altLang="ko-KR" b="1" i="1" dirty="0" smtClean="0"/>
              <a:t>v</a:t>
            </a:r>
            <a:r>
              <a:rPr lang="en-US" altLang="ko-KR" dirty="0" smtClean="0"/>
              <a:t>. In short, </a:t>
            </a:r>
            <a:r>
              <a:rPr lang="en-US" altLang="ko-KR" b="1" i="1" dirty="0" smtClean="0"/>
              <a:t>all linear combinations stay in the subspace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Facts: </a:t>
            </a:r>
          </a:p>
          <a:p>
            <a:pPr lvl="1"/>
            <a:r>
              <a:rPr lang="en-US" altLang="ko-KR" b="1" i="1" dirty="0" smtClean="0"/>
              <a:t>Every subspace contains the zero vector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b="1" i="1" dirty="0" smtClean="0"/>
              <a:t>Line through the origin are also subspace.</a:t>
            </a:r>
          </a:p>
          <a:p>
            <a:r>
              <a:rPr lang="en-US" altLang="ko-KR" i="1" dirty="0" smtClean="0"/>
              <a:t>A subspace containing </a:t>
            </a:r>
            <a:r>
              <a:rPr lang="en-US" altLang="ko-KR" b="1" i="1" dirty="0" smtClean="0"/>
              <a:t>v</a:t>
            </a:r>
            <a:r>
              <a:rPr lang="en-US" altLang="ko-KR" i="1" dirty="0" smtClean="0"/>
              <a:t> and </a:t>
            </a:r>
            <a:r>
              <a:rPr lang="en-US" altLang="ko-KR" b="1" i="1" dirty="0" smtClean="0"/>
              <a:t>w</a:t>
            </a:r>
            <a:r>
              <a:rPr lang="en-US" altLang="ko-KR" i="1" dirty="0" smtClean="0"/>
              <a:t> must contain all linear combinations </a:t>
            </a:r>
            <a:r>
              <a:rPr lang="en-US" altLang="ko-KR" i="1" dirty="0" err="1" smtClean="0"/>
              <a:t>c</a:t>
            </a:r>
            <a:r>
              <a:rPr lang="en-US" altLang="ko-KR" b="1" i="1" dirty="0" err="1" smtClean="0"/>
              <a:t>v</a:t>
            </a:r>
            <a:r>
              <a:rPr lang="en-US" altLang="ko-KR" i="1" dirty="0" smtClean="0"/>
              <a:t> + </a:t>
            </a:r>
            <a:r>
              <a:rPr lang="en-US" altLang="ko-KR" i="1" dirty="0" err="1" smtClean="0"/>
              <a:t>d</a:t>
            </a:r>
            <a:r>
              <a:rPr lang="en-US" altLang="ko-KR" b="1" i="1" dirty="0" err="1" smtClean="0"/>
              <a:t>w</a:t>
            </a:r>
            <a:r>
              <a:rPr lang="en-US" altLang="ko-KR" i="1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3. VECTOR SPACES AND SUBSPACES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5416" y="3146967"/>
            <a:ext cx="5892180" cy="347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309634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Def. The </a:t>
            </a:r>
            <a:r>
              <a:rPr lang="en-US" altLang="ko-KR" b="1" i="1" dirty="0" smtClean="0"/>
              <a:t>column space</a:t>
            </a:r>
            <a:r>
              <a:rPr lang="en-US" altLang="ko-KR" dirty="0" smtClean="0"/>
              <a:t>  consists of </a:t>
            </a:r>
            <a:r>
              <a:rPr lang="en-US" altLang="ko-KR" b="1" i="1" dirty="0" smtClean="0"/>
              <a:t>all linear combinations of the columns</a:t>
            </a:r>
            <a:r>
              <a:rPr lang="en-US" altLang="ko-KR" dirty="0" smtClean="0"/>
              <a:t>. The combinations are all possible vectors A</a:t>
            </a:r>
            <a:r>
              <a:rPr lang="en-US" altLang="ko-KR" b="1" dirty="0" smtClean="0"/>
              <a:t>x</a:t>
            </a:r>
            <a:r>
              <a:rPr lang="en-US" altLang="ko-KR" dirty="0" smtClean="0"/>
              <a:t>. They fill the column space 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(A).</a:t>
            </a:r>
          </a:p>
          <a:p>
            <a:r>
              <a:rPr lang="en-US" altLang="ko-KR" i="1" dirty="0" smtClean="0"/>
              <a:t>To solve A</a:t>
            </a:r>
            <a:r>
              <a:rPr lang="en-US" altLang="ko-KR" b="1" i="1" dirty="0" smtClean="0"/>
              <a:t>x</a:t>
            </a:r>
            <a:r>
              <a:rPr lang="en-US" altLang="ko-KR" i="1" dirty="0" smtClean="0"/>
              <a:t>=</a:t>
            </a:r>
            <a:r>
              <a:rPr lang="en-US" altLang="ko-KR" b="1" i="1" dirty="0" smtClean="0"/>
              <a:t>b</a:t>
            </a:r>
            <a:r>
              <a:rPr lang="en-US" altLang="ko-KR" i="1" dirty="0" smtClean="0"/>
              <a:t> is to express </a:t>
            </a:r>
            <a:r>
              <a:rPr lang="en-US" altLang="ko-KR" b="1" i="1" dirty="0" smtClean="0"/>
              <a:t>b</a:t>
            </a:r>
            <a:r>
              <a:rPr lang="en-US" altLang="ko-KR" i="1" dirty="0" smtClean="0"/>
              <a:t> as a combinations of the columns. </a:t>
            </a:r>
            <a:r>
              <a:rPr lang="en-US" altLang="ko-KR" dirty="0" smtClean="0"/>
              <a:t>The right side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has to be </a:t>
            </a:r>
            <a:r>
              <a:rPr lang="en-US" altLang="ko-KR" i="1" dirty="0" smtClean="0"/>
              <a:t>in the column space</a:t>
            </a:r>
            <a:r>
              <a:rPr lang="en-US" altLang="ko-KR" dirty="0" smtClean="0"/>
              <a:t> produced by A on the left side, or no solutions.</a:t>
            </a:r>
            <a:endParaRPr lang="en-US" altLang="ko-KR" i="1" dirty="0" smtClean="0"/>
          </a:p>
          <a:p>
            <a:r>
              <a:rPr lang="en-US" altLang="ko-KR" dirty="0" smtClean="0"/>
              <a:t>3A The system 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=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is solvable if and only if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is in the column space of A.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This section is about the space of solutions to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</a:t>
            </a:r>
            <a:r>
              <a:rPr lang="en-US" altLang="ko-KR" b="1" dirty="0" smtClean="0"/>
              <a:t>0</a:t>
            </a:r>
            <a:r>
              <a:rPr lang="en-US" altLang="ko-KR" dirty="0" smtClean="0"/>
              <a:t>. </a:t>
            </a:r>
            <a:r>
              <a:rPr lang="en-US" altLang="ko-KR" i="1" dirty="0" smtClean="0"/>
              <a:t>One immediate solution is</a:t>
            </a:r>
            <a:r>
              <a:rPr lang="en-US" altLang="ko-KR" dirty="0" smtClean="0"/>
              <a:t> 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</a:t>
            </a:r>
            <a:r>
              <a:rPr lang="en-US" altLang="ko-KR" b="1" dirty="0" smtClean="0"/>
              <a:t>0</a:t>
            </a:r>
            <a:r>
              <a:rPr lang="en-US" altLang="ko-KR" dirty="0" smtClean="0"/>
              <a:t>. For invertible matrices this is the only solution. For other matrices, not invertible, there are nonzero solutions to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</a:t>
            </a:r>
            <a:r>
              <a:rPr lang="en-US" altLang="ko-KR" b="1" dirty="0" smtClean="0"/>
              <a:t>0</a:t>
            </a:r>
            <a:r>
              <a:rPr lang="en-US" altLang="ko-KR" dirty="0" smtClean="0"/>
              <a:t>. </a:t>
            </a:r>
            <a:r>
              <a:rPr lang="en-US" altLang="ko-KR" i="1" dirty="0" smtClean="0"/>
              <a:t>Each solutions to </a:t>
            </a:r>
            <a:r>
              <a:rPr lang="en-US" altLang="ko-KR" b="1" i="1" dirty="0" smtClean="0"/>
              <a:t>x</a:t>
            </a:r>
            <a:r>
              <a:rPr lang="en-US" altLang="ko-KR" i="1" dirty="0" smtClean="0"/>
              <a:t> belongs to the nullspace of A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DEF. </a:t>
            </a:r>
            <a:r>
              <a:rPr lang="en-US" altLang="ko-KR" i="1" dirty="0" smtClean="0"/>
              <a:t>The nullspace of A consists of all solutions to A</a:t>
            </a:r>
            <a:r>
              <a:rPr lang="en-US" altLang="ko-KR" b="1" i="1" dirty="0" smtClean="0"/>
              <a:t>x</a:t>
            </a:r>
            <a:r>
              <a:rPr lang="en-US" altLang="ko-KR" i="1" dirty="0" smtClean="0"/>
              <a:t>=0. These solution vectors </a:t>
            </a:r>
            <a:r>
              <a:rPr lang="en-US" altLang="ko-KR" b="1" i="1" dirty="0" smtClean="0"/>
              <a:t>x</a:t>
            </a:r>
            <a:r>
              <a:rPr lang="en-US" altLang="ko-KR" i="1" dirty="0" smtClean="0"/>
              <a:t> are in </a:t>
            </a:r>
            <a:r>
              <a:rPr lang="en-US" altLang="ko-KR" i="1" dirty="0" err="1" smtClean="0"/>
              <a:t>ℝ</a:t>
            </a:r>
            <a:r>
              <a:rPr lang="en-US" altLang="ko-KR" i="1" baseline="30000" dirty="0" err="1" smtClean="0"/>
              <a:t>n</a:t>
            </a:r>
            <a:r>
              <a:rPr lang="en-US" altLang="ko-KR" i="1" dirty="0" smtClean="0"/>
              <a:t>. The nullspace containing all solutions is denoted by N(A).</a:t>
            </a:r>
          </a:p>
          <a:p>
            <a:r>
              <a:rPr lang="en-US" altLang="ko-KR" dirty="0" smtClean="0"/>
              <a:t>The solution vectors have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components. They are vectors in </a:t>
            </a:r>
            <a:r>
              <a:rPr lang="en-US" altLang="ko-KR" dirty="0" err="1" smtClean="0"/>
              <a:t>ℝ</a:t>
            </a:r>
            <a:r>
              <a:rPr lang="en-US" altLang="ko-KR" baseline="30000" dirty="0" err="1" smtClean="0"/>
              <a:t>n</a:t>
            </a:r>
            <a:r>
              <a:rPr lang="en-US" altLang="ko-KR" baseline="30000" dirty="0" smtClean="0"/>
              <a:t>,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so the nullspace is a subset of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ℝ</a:t>
            </a:r>
            <a:r>
              <a:rPr lang="en-US" altLang="ko-KR" baseline="30000" dirty="0" err="1" smtClean="0"/>
              <a:t>n</a:t>
            </a:r>
            <a:r>
              <a:rPr lang="en-US" altLang="ko-KR" dirty="0" smtClean="0"/>
              <a:t>. The column space </a:t>
            </a:r>
            <a:r>
              <a:rPr lang="en-US" altLang="ko-KR" b="1" dirty="0" smtClean="0"/>
              <a:t>C</a:t>
            </a:r>
            <a:r>
              <a:rPr lang="en-US" altLang="ko-KR" dirty="0" smtClean="0"/>
              <a:t>(A) is a subspace of </a:t>
            </a:r>
            <a:r>
              <a:rPr lang="en-US" altLang="ko-KR" dirty="0" err="1" smtClean="0"/>
              <a:t>ℝ</a:t>
            </a:r>
            <a:r>
              <a:rPr lang="en-US" altLang="ko-KR" baseline="30000" dirty="0" err="1" smtClean="0"/>
              <a:t>m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If the right side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is not zero, the solutions of 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=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do not form a subspace.</a:t>
            </a:r>
            <a:endParaRPr lang="en-US" altLang="ko-KR" baseline="-25000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THE NULLSPACE OF A: SOLVING AX=0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The numbers </a:t>
            </a:r>
            <a:r>
              <a:rPr lang="en-US" altLang="ko-KR" i="1" dirty="0" smtClean="0"/>
              <a:t>m</a:t>
            </a:r>
            <a:r>
              <a:rPr lang="en-US" altLang="ko-KR" dirty="0" smtClean="0"/>
              <a:t> and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give the size of a matrix – but not necessarily the true size of a linear system. An equation link 0 = 0 should not count. If there are two identical rows in A, the second one disappear in R. Also if row 3 is a combination of rows 1 and 2, then row 3 will become all zeros in R. We don’t want to count rows of zeros. </a:t>
            </a:r>
            <a:r>
              <a:rPr lang="en-US" altLang="ko-KR" b="1" i="1" dirty="0" smtClean="0"/>
              <a:t>The true size of A is given by its rank:</a:t>
            </a:r>
          </a:p>
          <a:p>
            <a:r>
              <a:rPr lang="en-US" altLang="ko-KR" b="1" dirty="0" smtClean="0"/>
              <a:t>DEF: </a:t>
            </a:r>
            <a:r>
              <a:rPr lang="en-US" altLang="ko-KR" b="1" i="1" dirty="0" smtClean="0"/>
              <a:t>The rank of A is the number of pivots. This number is r.</a:t>
            </a:r>
          </a:p>
          <a:p>
            <a:r>
              <a:rPr lang="en-US" altLang="ko-KR" dirty="0" smtClean="0"/>
              <a:t>The pivot columns of R have 1’s in the pivots and 0’s every where else.</a:t>
            </a:r>
          </a:p>
          <a:p>
            <a:r>
              <a:rPr lang="en-US" altLang="ko-KR" dirty="0" smtClean="0"/>
              <a:t>The pivot columns are not combination of earlier columns. The free columns are combinations of earlier columns. These combinations are the special solutions!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smtClean="0"/>
              <a:t>THE RANK AND THE ROW REDUCED FORM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Every matrix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with full column rank (r=n) has all these properties:</a:t>
            </a:r>
          </a:p>
          <a:p>
            <a:pPr lvl="1"/>
            <a:r>
              <a:rPr lang="en-US" altLang="ko-KR" dirty="0" smtClean="0"/>
              <a:t>All column of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are pivot columns.</a:t>
            </a:r>
          </a:p>
          <a:p>
            <a:pPr lvl="1"/>
            <a:r>
              <a:rPr lang="en-US" altLang="ko-KR" dirty="0" smtClean="0"/>
              <a:t>There are no free variables or special solutions.</a:t>
            </a:r>
          </a:p>
          <a:p>
            <a:pPr lvl="1"/>
            <a:r>
              <a:rPr lang="en-US" altLang="ko-KR" dirty="0" smtClean="0"/>
              <a:t>The nullspace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 contains only the zero vector x = 0.</a:t>
            </a:r>
          </a:p>
          <a:p>
            <a:pPr lvl="1"/>
            <a:r>
              <a:rPr lang="en-US" altLang="ko-KR" dirty="0" smtClean="0"/>
              <a:t>If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has a solution (it might not) then it has only </a:t>
            </a:r>
            <a:r>
              <a:rPr lang="en-US" altLang="ko-KR" i="1" dirty="0" smtClean="0"/>
              <a:t>one solution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THE COMPLETE SOLUTION TO AX = B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941168"/>
            <a:ext cx="58102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800" dirty="0" smtClean="0"/>
              <a:t>There are n columns in an m by n matrix, and each column has m components. But the true “dimension” of the column space is not necessarily m or n. The dimension is measured by counting </a:t>
            </a:r>
            <a:r>
              <a:rPr lang="en-US" altLang="ko-KR" sz="1800" b="1" i="1" dirty="0" smtClean="0"/>
              <a:t>independent columns </a:t>
            </a:r>
            <a:r>
              <a:rPr lang="en-US" altLang="ko-KR" sz="1800" dirty="0" smtClean="0"/>
              <a:t>– and we have to say what that means. We will see that </a:t>
            </a:r>
            <a:r>
              <a:rPr lang="en-US" altLang="ko-KR" sz="1800" i="1" dirty="0" smtClean="0"/>
              <a:t>the true dimension of the column space if the rank r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DEF. The columns of </a:t>
            </a:r>
            <a:r>
              <a:rPr lang="en-US" altLang="ko-KR" sz="1800" i="1" dirty="0" smtClean="0"/>
              <a:t>A</a:t>
            </a:r>
            <a:r>
              <a:rPr lang="en-US" altLang="ko-KR" sz="1800" dirty="0" smtClean="0"/>
              <a:t> are linearly independent when the only one solution to </a:t>
            </a:r>
            <a:r>
              <a:rPr lang="en-US" altLang="ko-KR" sz="1800" i="1" dirty="0" smtClean="0"/>
              <a:t>A</a:t>
            </a:r>
            <a:r>
              <a:rPr lang="en-US" altLang="ko-KR" sz="1800" b="1" i="1" dirty="0" smtClean="0"/>
              <a:t>x</a:t>
            </a:r>
            <a:r>
              <a:rPr lang="en-US" altLang="ko-KR" sz="1800" dirty="0" smtClean="0"/>
              <a:t>=0 is </a:t>
            </a:r>
            <a:r>
              <a:rPr lang="en-US" altLang="ko-KR" sz="1800" b="1" i="1" dirty="0" smtClean="0"/>
              <a:t>x</a:t>
            </a:r>
            <a:r>
              <a:rPr lang="en-US" altLang="ko-KR" sz="1800" dirty="0" smtClean="0"/>
              <a:t> = 0. </a:t>
            </a:r>
            <a:r>
              <a:rPr lang="en-US" altLang="ko-KR" sz="1800" b="1" i="1" dirty="0" smtClean="0"/>
              <a:t>No other combination Ax of the columns give the zero vector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If three vectors are </a:t>
            </a:r>
            <a:r>
              <a:rPr lang="en-US" altLang="ko-KR" sz="1800" i="1" dirty="0" smtClean="0"/>
              <a:t>not</a:t>
            </a:r>
            <a:r>
              <a:rPr lang="en-US" altLang="ko-KR" sz="1800" dirty="0" smtClean="0"/>
              <a:t> in the same plane, they are independent.</a:t>
            </a:r>
          </a:p>
          <a:p>
            <a:r>
              <a:rPr lang="en-US" altLang="ko-KR" sz="1800" dirty="0" smtClean="0"/>
              <a:t>Independent columns would give full column rank r = n.</a:t>
            </a:r>
          </a:p>
          <a:p>
            <a:r>
              <a:rPr lang="en-US" altLang="ko-KR" sz="1800" dirty="0" smtClean="0"/>
              <a:t>The columns of A are independent exactly when the rank is r = n. There are n pivots and no free variables. Only x = 0 is in the nullspace.</a:t>
            </a:r>
          </a:p>
          <a:p>
            <a:r>
              <a:rPr lang="en-US" altLang="ko-KR" sz="1800" dirty="0" smtClean="0"/>
              <a:t>Any set of </a:t>
            </a:r>
            <a:r>
              <a:rPr lang="en-US" altLang="ko-KR" sz="1800" i="1" dirty="0" smtClean="0"/>
              <a:t>n</a:t>
            </a:r>
            <a:r>
              <a:rPr lang="en-US" altLang="ko-KR" sz="1800" dirty="0" smtClean="0"/>
              <a:t> vectors in </a:t>
            </a:r>
            <a:r>
              <a:rPr lang="en-US" altLang="ko-KR" sz="1800" dirty="0" err="1" smtClean="0"/>
              <a:t>R</a:t>
            </a:r>
            <a:r>
              <a:rPr lang="en-US" altLang="ko-KR" sz="1800" baseline="30000" dirty="0" err="1" smtClean="0"/>
              <a:t>m</a:t>
            </a:r>
            <a:r>
              <a:rPr lang="en-US" altLang="ko-KR" sz="1800" dirty="0" smtClean="0"/>
              <a:t> must be linearly dependent if </a:t>
            </a:r>
            <a:r>
              <a:rPr lang="en-US" altLang="ko-KR" sz="1800" i="1" dirty="0" smtClean="0"/>
              <a:t>n</a:t>
            </a:r>
            <a:r>
              <a:rPr lang="en-US" altLang="ko-KR" sz="1800" dirty="0" smtClean="0"/>
              <a:t> &gt; </a:t>
            </a:r>
            <a:r>
              <a:rPr lang="en-US" altLang="ko-KR" sz="1800" i="1" dirty="0" smtClean="0"/>
              <a:t>m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INDEPENDENCE, BASIS AND DIMENSION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DEF. A set of vectors </a:t>
            </a:r>
            <a:r>
              <a:rPr lang="en-US" altLang="ko-KR" b="1" i="1" dirty="0" smtClean="0"/>
              <a:t>spans</a:t>
            </a:r>
            <a:r>
              <a:rPr lang="en-US" altLang="ko-KR" dirty="0" smtClean="0"/>
              <a:t> a space if their linear combinations fill the space.</a:t>
            </a:r>
          </a:p>
          <a:p>
            <a:r>
              <a:rPr lang="en-US" altLang="ko-KR" dirty="0" smtClean="0"/>
              <a:t>DEF. The </a:t>
            </a:r>
            <a:r>
              <a:rPr lang="en-US" altLang="ko-KR" b="1" i="1" dirty="0" smtClean="0"/>
              <a:t>row space</a:t>
            </a:r>
            <a:r>
              <a:rPr lang="en-US" altLang="ko-KR" dirty="0" smtClean="0"/>
              <a:t> of a matrix is the subspace of </a:t>
            </a:r>
            <a:r>
              <a:rPr lang="en-US" altLang="ko-KR" b="1" i="1" dirty="0" err="1" smtClean="0"/>
              <a:t>R</a:t>
            </a:r>
            <a:r>
              <a:rPr lang="en-US" altLang="ko-KR" baseline="30000" dirty="0" err="1" smtClean="0"/>
              <a:t>n</a:t>
            </a:r>
            <a:r>
              <a:rPr lang="en-US" altLang="ko-KR" dirty="0" smtClean="0"/>
              <a:t> spanned by the rows.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Vectors that Span a Subspace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800" dirty="0" smtClean="0"/>
              <a:t>DEF. A basis for a vector is a sequence of vectors that has two properties at once:</a:t>
            </a:r>
          </a:p>
          <a:p>
            <a:pPr lvl="1"/>
            <a:r>
              <a:rPr lang="en-US" altLang="ko-KR" sz="1600" dirty="0" smtClean="0"/>
              <a:t>1. The vectors are </a:t>
            </a:r>
            <a:r>
              <a:rPr lang="en-US" altLang="ko-KR" sz="1600" b="1" i="1" dirty="0" smtClean="0"/>
              <a:t>linearly independent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smtClean="0"/>
              <a:t>2. The vectors </a:t>
            </a:r>
            <a:r>
              <a:rPr lang="en-US" altLang="ko-KR" sz="1600" b="1" i="1" dirty="0" smtClean="0"/>
              <a:t>span the space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800" dirty="0" smtClean="0"/>
              <a:t>This combination of properties is fundamental to linear algebra. Every vector </a:t>
            </a:r>
            <a:r>
              <a:rPr lang="en-US" altLang="ko-KR" sz="1800" i="1" dirty="0" smtClean="0"/>
              <a:t>v</a:t>
            </a:r>
            <a:r>
              <a:rPr lang="en-US" altLang="ko-KR" sz="1800" dirty="0" smtClean="0"/>
              <a:t> is in the space is a combination of the basis vectors, because they span the space. More than that, the combination that produce </a:t>
            </a:r>
            <a:r>
              <a:rPr lang="en-US" altLang="ko-KR" sz="1800" i="1" dirty="0" smtClean="0"/>
              <a:t>v</a:t>
            </a:r>
            <a:r>
              <a:rPr lang="en-US" altLang="ko-KR" sz="1800" dirty="0" smtClean="0"/>
              <a:t> is unique, because the basis vectors </a:t>
            </a:r>
            <a:r>
              <a:rPr lang="en-US" altLang="ko-KR" sz="1800" i="1" dirty="0" smtClean="0"/>
              <a:t>v</a:t>
            </a:r>
            <a:r>
              <a:rPr lang="en-US" altLang="ko-KR" sz="1800" baseline="-25000" dirty="0" smtClean="0"/>
              <a:t>1</a:t>
            </a:r>
            <a:r>
              <a:rPr lang="en-US" altLang="ko-KR" sz="1800" dirty="0" smtClean="0"/>
              <a:t>, …, </a:t>
            </a:r>
            <a:r>
              <a:rPr lang="en-US" altLang="ko-KR" sz="1800" i="1" dirty="0" err="1" smtClean="0"/>
              <a:t>v</a:t>
            </a:r>
            <a:r>
              <a:rPr lang="en-US" altLang="ko-KR" sz="1800" baseline="-25000" dirty="0" err="1" smtClean="0"/>
              <a:t>n</a:t>
            </a:r>
            <a:r>
              <a:rPr lang="en-US" altLang="ko-KR" sz="1800" dirty="0" smtClean="0"/>
              <a:t> are independent.</a:t>
            </a:r>
          </a:p>
          <a:p>
            <a:r>
              <a:rPr lang="en-US" altLang="ko-KR" sz="1800" dirty="0" smtClean="0"/>
              <a:t>The vectors </a:t>
            </a:r>
            <a:r>
              <a:rPr lang="en-US" altLang="ko-KR" sz="1800" i="1" dirty="0" smtClean="0"/>
              <a:t>v</a:t>
            </a:r>
            <a:r>
              <a:rPr lang="en-US" altLang="ko-KR" sz="1800" baseline="-25000" dirty="0" smtClean="0"/>
              <a:t>1</a:t>
            </a:r>
            <a:r>
              <a:rPr lang="en-US" altLang="ko-KR" sz="1800" dirty="0" smtClean="0"/>
              <a:t>, …, </a:t>
            </a:r>
            <a:r>
              <a:rPr lang="en-US" altLang="ko-KR" sz="1800" i="1" dirty="0" err="1" smtClean="0"/>
              <a:t>v</a:t>
            </a:r>
            <a:r>
              <a:rPr lang="en-US" altLang="ko-KR" sz="1800" baseline="-25000" dirty="0" err="1" smtClean="0"/>
              <a:t>n</a:t>
            </a:r>
            <a:r>
              <a:rPr lang="en-US" altLang="ko-KR" sz="1800" dirty="0" smtClean="0"/>
              <a:t> are a basis for </a:t>
            </a:r>
            <a:r>
              <a:rPr lang="en-US" altLang="ko-KR" sz="1800" b="1" i="1" dirty="0" err="1" smtClean="0"/>
              <a:t>R</a:t>
            </a:r>
            <a:r>
              <a:rPr lang="en-US" altLang="ko-KR" sz="1800" baseline="30000" dirty="0" err="1" smtClean="0"/>
              <a:t>n</a:t>
            </a:r>
            <a:r>
              <a:rPr lang="en-US" altLang="ko-KR" sz="1800" dirty="0" smtClean="0"/>
              <a:t> exactly when they are </a:t>
            </a:r>
            <a:r>
              <a:rPr lang="en-US" altLang="ko-KR" sz="1800" b="1" i="1" dirty="0" smtClean="0"/>
              <a:t>the columns of an n by n invertible matrix</a:t>
            </a:r>
            <a:r>
              <a:rPr lang="en-US" altLang="ko-KR" sz="1800" dirty="0" smtClean="0"/>
              <a:t>. Thus </a:t>
            </a:r>
            <a:r>
              <a:rPr lang="en-US" altLang="ko-KR" sz="1800" b="1" i="1" dirty="0" err="1" smtClean="0"/>
              <a:t>R</a:t>
            </a:r>
            <a:r>
              <a:rPr lang="en-US" altLang="ko-KR" sz="1800" baseline="30000" dirty="0" err="1" smtClean="0"/>
              <a:t>n</a:t>
            </a:r>
            <a:r>
              <a:rPr lang="en-US" altLang="ko-KR" sz="1800" dirty="0" smtClean="0"/>
              <a:t> has infinitely many different bases.</a:t>
            </a:r>
          </a:p>
          <a:p>
            <a:r>
              <a:rPr lang="en-US" altLang="ko-KR" sz="1800" dirty="0" smtClean="0"/>
              <a:t>When any matrix has independent columns, they are a basis for its column space. When the columns are dependent, we keep only the </a:t>
            </a:r>
            <a:r>
              <a:rPr lang="en-US" altLang="ko-KR" sz="1800" i="1" dirty="0" smtClean="0"/>
              <a:t>pivot columns</a:t>
            </a:r>
            <a:r>
              <a:rPr lang="en-US" altLang="ko-KR" sz="1800" dirty="0" smtClean="0"/>
              <a:t>-the </a:t>
            </a:r>
            <a:r>
              <a:rPr lang="en-US" altLang="ko-KR" sz="1800" i="1" dirty="0" smtClean="0"/>
              <a:t>r</a:t>
            </a:r>
            <a:r>
              <a:rPr lang="en-US" altLang="ko-KR" sz="1800" dirty="0" smtClean="0"/>
              <a:t> columns with pivots. They are independent and they span the column space.</a:t>
            </a:r>
          </a:p>
          <a:p>
            <a:r>
              <a:rPr lang="en-US" altLang="ko-KR" sz="1800" b="1" i="1" dirty="0" smtClean="0"/>
              <a:t>All bases for a vector space contain the same </a:t>
            </a:r>
            <a:r>
              <a:rPr lang="en-US" altLang="ko-KR" sz="1800" dirty="0" smtClean="0"/>
              <a:t>number</a:t>
            </a:r>
            <a:r>
              <a:rPr lang="en-US" altLang="ko-KR" sz="1800" b="1" i="1" dirty="0" smtClean="0"/>
              <a:t> of vectors. This number is the “dimension” of the space.</a:t>
            </a:r>
            <a:endParaRPr lang="ko-KR" altLang="en-US" sz="1800" b="1" i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Basis for a Vector Space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Introduction to vectors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911" y="1124744"/>
            <a:ext cx="3838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911" y="1809119"/>
            <a:ext cx="5181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911" y="2779244"/>
            <a:ext cx="52197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6911" y="3568394"/>
            <a:ext cx="522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911" y="4024169"/>
            <a:ext cx="52006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6911" y="4537094"/>
            <a:ext cx="51816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6911" y="4992869"/>
            <a:ext cx="51625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6911" y="5877272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There are many choices of the basis vectors, but the </a:t>
            </a:r>
            <a:r>
              <a:rPr lang="en-US" altLang="ko-KR" i="1" dirty="0" smtClean="0"/>
              <a:t>number</a:t>
            </a:r>
            <a:r>
              <a:rPr lang="en-US" altLang="ko-KR" dirty="0" smtClean="0"/>
              <a:t> of basis vectors doesn’t change.</a:t>
            </a:r>
          </a:p>
          <a:p>
            <a:r>
              <a:rPr lang="en-US" altLang="ko-KR" dirty="0" smtClean="0"/>
              <a:t>3L If </a:t>
            </a:r>
            <a:r>
              <a:rPr lang="en-US" altLang="ko-KR" i="1" dirty="0" smtClean="0"/>
              <a:t>v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…, </a:t>
            </a:r>
            <a:r>
              <a:rPr lang="en-US" altLang="ko-KR" i="1" dirty="0" err="1" smtClean="0"/>
              <a:t>v</a:t>
            </a:r>
            <a:r>
              <a:rPr lang="en-US" altLang="ko-KR" baseline="-25000" dirty="0" err="1" smtClean="0"/>
              <a:t>n</a:t>
            </a:r>
            <a:r>
              <a:rPr lang="en-US" altLang="ko-KR" dirty="0" smtClean="0"/>
              <a:t> and </a:t>
            </a:r>
            <a:r>
              <a:rPr lang="en-US" altLang="ko-KR" i="1" dirty="0" smtClean="0"/>
              <a:t>w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…, </a:t>
            </a:r>
            <a:r>
              <a:rPr lang="en-US" altLang="ko-KR" i="1" dirty="0" smtClean="0"/>
              <a:t>w</a:t>
            </a:r>
            <a:r>
              <a:rPr lang="en-US" altLang="ko-KR" baseline="-25000" dirty="0" smtClean="0"/>
              <a:t>m</a:t>
            </a:r>
            <a:r>
              <a:rPr lang="en-US" altLang="ko-KR" dirty="0" smtClean="0"/>
              <a:t> are both bases for the same vector space, then m = n.</a:t>
            </a:r>
          </a:p>
          <a:p>
            <a:r>
              <a:rPr lang="en-US" altLang="ko-KR" dirty="0" smtClean="0"/>
              <a:t>Note about the language of linear algebra. We never say “the rank of a space” of “the dimension of a basis” or “the basis of a matrix”. Those terms have no meaning. It is the </a:t>
            </a:r>
            <a:r>
              <a:rPr lang="en-US" altLang="ko-KR" b="1" i="1" dirty="0" smtClean="0"/>
              <a:t>dimension of the column space</a:t>
            </a:r>
            <a:r>
              <a:rPr lang="en-US" altLang="ko-KR" dirty="0" smtClean="0"/>
              <a:t> that equals the </a:t>
            </a:r>
            <a:r>
              <a:rPr lang="en-US" altLang="ko-KR" b="1" i="1" dirty="0" smtClean="0"/>
              <a:t>rank of the matrix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Dimension of a Vector Space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76672"/>
            <a:ext cx="57626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348880"/>
            <a:ext cx="64008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353184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The words “independence” and “basis” and “dimension” are not all restricted to column vectors. We can ask whether three 3 by 4 matrices </a:t>
            </a:r>
            <a:r>
              <a:rPr lang="en-US" altLang="ko-KR" i="1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A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A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 are independent. They are members of the space of all 3 by 4 matrices: some combination might give the zero matrix.</a:t>
            </a:r>
          </a:p>
          <a:p>
            <a:r>
              <a:rPr lang="en-US" altLang="ko-KR" dirty="0" smtClean="0"/>
              <a:t>In differential equations, the space of solutions d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y/dx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 = y contains functions. One basis is </a:t>
            </a:r>
            <a:r>
              <a:rPr lang="en-US" altLang="ko-KR" i="1" dirty="0" smtClean="0"/>
              <a:t>y = e</a:t>
            </a:r>
            <a:r>
              <a:rPr lang="en-US" altLang="ko-KR" i="1" baseline="30000" dirty="0" smtClean="0"/>
              <a:t>x</a:t>
            </a:r>
            <a:r>
              <a:rPr lang="en-US" altLang="ko-KR" dirty="0" smtClean="0"/>
              <a:t> and </a:t>
            </a:r>
            <a:r>
              <a:rPr lang="en-US" altLang="ko-KR" i="1" dirty="0" smtClean="0"/>
              <a:t>y = e</a:t>
            </a:r>
            <a:r>
              <a:rPr lang="en-US" altLang="ko-KR" i="1" baseline="30000" dirty="0" smtClean="0"/>
              <a:t>-x</a:t>
            </a:r>
            <a:r>
              <a:rPr lang="en-US" altLang="ko-KR" dirty="0" smtClean="0"/>
              <a:t>. Counting the basis functions gives the dimension 2 (for the space all solutions).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Bases for Matrix Spaces and Function Spaces</a:t>
            </a:r>
            <a:endParaRPr lang="ko-KR" alt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013176"/>
            <a:ext cx="62007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458611"/>
          </a:xfrm>
        </p:spPr>
        <p:txBody>
          <a:bodyPr/>
          <a:lstStyle/>
          <a:p>
            <a:r>
              <a:rPr lang="en-US" altLang="ko-KR" dirty="0" smtClean="0"/>
              <a:t>We end here with the space </a:t>
            </a:r>
            <a:r>
              <a:rPr lang="en-US" altLang="ko-KR" b="1" dirty="0" smtClean="0"/>
              <a:t>Z</a:t>
            </a:r>
            <a:r>
              <a:rPr lang="en-US" altLang="ko-KR" dirty="0" smtClean="0"/>
              <a:t> that contains only the zero vector. The dimension of the space is </a:t>
            </a:r>
            <a:r>
              <a:rPr lang="en-US" altLang="ko-KR" i="1" dirty="0" smtClean="0"/>
              <a:t>zero</a:t>
            </a:r>
            <a:r>
              <a:rPr lang="en-US" altLang="ko-KR" dirty="0" smtClean="0"/>
              <a:t>. </a:t>
            </a:r>
            <a:r>
              <a:rPr lang="en-US" altLang="ko-KR" i="1" dirty="0" smtClean="0"/>
              <a:t>The empty set</a:t>
            </a:r>
            <a:r>
              <a:rPr lang="en-US" altLang="ko-KR" dirty="0" smtClean="0"/>
              <a:t> (containing no vectors at all) </a:t>
            </a:r>
            <a:r>
              <a:rPr lang="en-US" altLang="ko-KR" i="1" dirty="0" smtClean="0"/>
              <a:t>is a basis</a:t>
            </a:r>
            <a:r>
              <a:rPr lang="en-US" altLang="ko-KR" dirty="0" smtClean="0"/>
              <a:t>. We can never allow the zero vector into a basis, because then linear independence is lost.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The </a:t>
            </a:r>
            <a:r>
              <a:rPr lang="en-US" altLang="ko-KR" b="1" i="1" dirty="0" smtClean="0"/>
              <a:t>rank</a:t>
            </a:r>
            <a:r>
              <a:rPr lang="en-US" altLang="ko-KR" dirty="0" smtClean="0"/>
              <a:t> of a matrix is the number of pivots. The </a:t>
            </a:r>
            <a:r>
              <a:rPr lang="en-US" altLang="ko-KR" b="1" i="1" dirty="0" smtClean="0"/>
              <a:t>dimension</a:t>
            </a:r>
            <a:r>
              <a:rPr lang="en-US" altLang="ko-KR" dirty="0" smtClean="0"/>
              <a:t> of a subspace is the number of vectors in a basis. </a:t>
            </a:r>
            <a:r>
              <a:rPr lang="en-US" altLang="ko-KR" i="1" dirty="0" smtClean="0"/>
              <a:t>The rank of A reveals the dimensions of all four fundamental subspaces</a:t>
            </a:r>
            <a:r>
              <a:rPr lang="en-US" altLang="ko-KR" dirty="0" smtClean="0"/>
              <a:t>.</a:t>
            </a:r>
          </a:p>
          <a:p>
            <a:r>
              <a:rPr lang="en-US" altLang="ko-KR" b="1" i="1" dirty="0" smtClean="0"/>
              <a:t>Four Fundamental Subspaces</a:t>
            </a:r>
          </a:p>
          <a:p>
            <a:pPr lvl="1"/>
            <a:r>
              <a:rPr lang="en-US" altLang="ko-KR" dirty="0" smtClean="0"/>
              <a:t>1. The </a:t>
            </a:r>
            <a:r>
              <a:rPr lang="en-US" altLang="ko-KR" b="1" i="1" dirty="0" smtClean="0"/>
              <a:t>row space</a:t>
            </a:r>
            <a:r>
              <a:rPr lang="en-US" altLang="ko-KR" dirty="0" smtClean="0"/>
              <a:t> is 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), a subspace of </a:t>
            </a:r>
            <a:r>
              <a:rPr lang="en-US" altLang="ko-KR" b="1" i="1" dirty="0" err="1" smtClean="0"/>
              <a:t>R</a:t>
            </a:r>
            <a:r>
              <a:rPr lang="en-US" altLang="ko-KR" baseline="30000" dirty="0" err="1" smtClean="0"/>
              <a:t>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2. The </a:t>
            </a:r>
            <a:r>
              <a:rPr lang="en-US" altLang="ko-KR" b="1" i="1" dirty="0" smtClean="0"/>
              <a:t>column space</a:t>
            </a:r>
            <a:r>
              <a:rPr lang="en-US" altLang="ko-KR" dirty="0" smtClean="0"/>
              <a:t> is 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), a subspace of </a:t>
            </a:r>
            <a:r>
              <a:rPr lang="en-US" altLang="ko-KR" b="1" i="1" dirty="0" smtClean="0"/>
              <a:t>R</a:t>
            </a:r>
            <a:r>
              <a:rPr lang="en-US" altLang="ko-KR" baseline="30000" dirty="0" smtClean="0"/>
              <a:t>m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3. The </a:t>
            </a:r>
            <a:r>
              <a:rPr lang="en-US" altLang="ko-KR" b="1" i="1" dirty="0" smtClean="0"/>
              <a:t>nullspace</a:t>
            </a:r>
            <a:r>
              <a:rPr lang="en-US" altLang="ko-KR" dirty="0" smtClean="0"/>
              <a:t> is </a:t>
            </a:r>
            <a:r>
              <a:rPr lang="en-US" altLang="ko-KR" b="1" i="1" dirty="0" smtClean="0"/>
              <a:t>N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), a subspace of </a:t>
            </a:r>
            <a:r>
              <a:rPr lang="en-US" altLang="ko-KR" b="1" i="1" dirty="0" err="1" smtClean="0"/>
              <a:t>R</a:t>
            </a:r>
            <a:r>
              <a:rPr lang="en-US" altLang="ko-KR" baseline="30000" dirty="0" err="1" smtClean="0"/>
              <a:t>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1. The </a:t>
            </a:r>
            <a:r>
              <a:rPr lang="en-US" altLang="ko-KR" b="1" i="1" dirty="0" smtClean="0"/>
              <a:t>left nullspace</a:t>
            </a:r>
            <a:r>
              <a:rPr lang="en-US" altLang="ko-KR" dirty="0" smtClean="0"/>
              <a:t> is </a:t>
            </a:r>
            <a:r>
              <a:rPr lang="en-US" altLang="ko-KR" b="1" i="1" dirty="0" smtClean="0"/>
              <a:t>N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), a subspace of </a:t>
            </a:r>
            <a:r>
              <a:rPr lang="en-US" altLang="ko-KR" b="1" i="1" dirty="0" smtClean="0"/>
              <a:t>R</a:t>
            </a:r>
            <a:r>
              <a:rPr lang="en-US" altLang="ko-KR" baseline="30000" dirty="0" smtClean="0"/>
              <a:t>m</a:t>
            </a:r>
            <a:r>
              <a:rPr lang="en-US" altLang="ko-KR" dirty="0" smtClean="0"/>
              <a:t>. This is our new space.</a:t>
            </a:r>
          </a:p>
          <a:p>
            <a:r>
              <a:rPr lang="en-US" altLang="ko-KR" dirty="0" smtClean="0"/>
              <a:t>The matrices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and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 are usually different. So are their column spaces and their nullspaces. But those spaces are connected in an absolutely beautiful way.</a:t>
            </a:r>
          </a:p>
          <a:p>
            <a:r>
              <a:rPr lang="en-US" altLang="ko-KR" b="1" i="1" dirty="0" smtClean="0"/>
              <a:t>The row space and column space have the same dimension r</a:t>
            </a:r>
            <a:r>
              <a:rPr lang="en-US" altLang="ko-KR" dirty="0" smtClean="0"/>
              <a:t>(the rank of the matrix).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DIMENSIONS OF THE FOUR SUBSPACES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  ORTHOGONALITY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763770"/>
            <a:ext cx="5838972" cy="4051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37160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Two vectors are orthogonal when their dot product is zero: </a:t>
            </a:r>
            <a:r>
              <a:rPr lang="en-US" altLang="ko-KR" b="1" i="1" dirty="0" smtClean="0"/>
              <a:t>v·w</a:t>
            </a:r>
            <a:r>
              <a:rPr lang="en-US" altLang="ko-KR" dirty="0" smtClean="0"/>
              <a:t> = 0 or </a:t>
            </a:r>
            <a:r>
              <a:rPr lang="en-US" altLang="ko-KR" b="1" i="1" dirty="0" smtClean="0"/>
              <a:t>v</a:t>
            </a:r>
            <a:r>
              <a:rPr lang="en-US" altLang="ko-KR" baseline="30000" dirty="0" smtClean="0"/>
              <a:t>T</a:t>
            </a:r>
            <a:r>
              <a:rPr lang="en-US" altLang="ko-KR" b="1" i="1" dirty="0" smtClean="0"/>
              <a:t>w</a:t>
            </a:r>
            <a:r>
              <a:rPr lang="en-US" altLang="ko-KR" dirty="0" smtClean="0"/>
              <a:t> = 0. This chapter moves up a level, from orthogonal vectors to </a:t>
            </a:r>
            <a:r>
              <a:rPr lang="en-US" altLang="ko-KR" b="1" i="1" dirty="0" smtClean="0"/>
              <a:t>orthogonal subspaces</a:t>
            </a:r>
            <a:r>
              <a:rPr lang="en-US" altLang="ko-KR" dirty="0" smtClean="0"/>
              <a:t>. Orthogonal means the same as perpendicular.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4.1 ORTHOGONALITY OF THE FOUR SUBSPACES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i="1" dirty="0" smtClean="0"/>
              <a:t>The row space is perpendicular to the nullspace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Every row of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is perpendicular to every solution of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0 .</a:t>
            </a:r>
          </a:p>
          <a:p>
            <a:r>
              <a:rPr lang="en-US" altLang="ko-KR" b="1" dirty="0" smtClean="0"/>
              <a:t>DEF</a:t>
            </a:r>
            <a:r>
              <a:rPr lang="en-US" altLang="ko-KR" dirty="0" smtClean="0"/>
              <a:t>. Two subspace </a:t>
            </a:r>
            <a:r>
              <a:rPr lang="en-US" altLang="ko-KR" b="1" i="1" dirty="0" smtClean="0"/>
              <a:t>V</a:t>
            </a:r>
            <a:r>
              <a:rPr lang="en-US" altLang="ko-KR" dirty="0" smtClean="0"/>
              <a:t> and </a:t>
            </a:r>
            <a:r>
              <a:rPr lang="en-US" altLang="ko-KR" b="1" i="1" dirty="0" smtClean="0"/>
              <a:t>W</a:t>
            </a:r>
            <a:r>
              <a:rPr lang="en-US" altLang="ko-KR" dirty="0" smtClean="0"/>
              <a:t> of a vector space are orthogonal if every vector </a:t>
            </a:r>
            <a:r>
              <a:rPr lang="en-US" altLang="ko-KR" b="1" i="1" dirty="0" smtClean="0"/>
              <a:t>v</a:t>
            </a:r>
            <a:r>
              <a:rPr lang="en-US" altLang="ko-KR" dirty="0" smtClean="0"/>
              <a:t> in </a:t>
            </a:r>
            <a:r>
              <a:rPr lang="en-US" altLang="ko-KR" b="1" i="1" dirty="0" smtClean="0"/>
              <a:t>V</a:t>
            </a:r>
            <a:r>
              <a:rPr lang="en-US" altLang="ko-KR" dirty="0" smtClean="0"/>
              <a:t> is perpendicular to every vector </a:t>
            </a:r>
            <a:r>
              <a:rPr lang="en-US" altLang="ko-KR" b="1" i="1" dirty="0" smtClean="0"/>
              <a:t>w</a:t>
            </a:r>
            <a:r>
              <a:rPr lang="en-US" altLang="ko-KR" dirty="0" smtClean="0"/>
              <a:t> in </a:t>
            </a:r>
            <a:r>
              <a:rPr lang="en-US" altLang="ko-KR" b="1" i="1" dirty="0" smtClean="0"/>
              <a:t>W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When a vector is in a two orthogonal subspaces, it </a:t>
            </a:r>
            <a:r>
              <a:rPr lang="en-US" altLang="ko-KR" i="1" dirty="0" smtClean="0"/>
              <a:t>must</a:t>
            </a:r>
            <a:r>
              <a:rPr lang="en-US" altLang="ko-KR" dirty="0" smtClean="0"/>
              <a:t> be zero. It is perpendicular to itself.</a:t>
            </a:r>
          </a:p>
          <a:p>
            <a:r>
              <a:rPr lang="en-US" altLang="ko-KR" b="1" dirty="0" smtClean="0"/>
              <a:t>4A</a:t>
            </a:r>
            <a:r>
              <a:rPr lang="en-US" altLang="ko-KR" dirty="0" smtClean="0"/>
              <a:t> Every vector 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in the nullspace of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is perpendicular to every row of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, because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</a:t>
            </a:r>
            <a:r>
              <a:rPr lang="en-US" altLang="ko-KR" b="1" dirty="0" smtClean="0"/>
              <a:t>0</a:t>
            </a:r>
            <a:r>
              <a:rPr lang="en-US" altLang="ko-KR" dirty="0" smtClean="0"/>
              <a:t>. </a:t>
            </a:r>
            <a:r>
              <a:rPr lang="en-US" altLang="ko-KR" b="1" i="1" dirty="0" smtClean="0"/>
              <a:t>The nullspace and row space are orthogonal subspaces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The vectors in the row space are combinations </a:t>
            </a:r>
            <a:r>
              <a:rPr lang="en-US" altLang="ko-KR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y</a:t>
            </a:r>
            <a:r>
              <a:rPr lang="en-US" altLang="ko-KR" dirty="0" smtClean="0"/>
              <a:t> of the rows. Take the dot product of </a:t>
            </a:r>
            <a:r>
              <a:rPr lang="en-US" altLang="ko-KR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y</a:t>
            </a:r>
            <a:r>
              <a:rPr lang="en-US" altLang="ko-KR" dirty="0" smtClean="0"/>
              <a:t> with any 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in the nullspace. These vectors are perpendicular:</a:t>
            </a:r>
          </a:p>
          <a:p>
            <a:pPr lvl="1"/>
            <a:r>
              <a:rPr lang="en-US" altLang="ko-KR" b="1" i="1" dirty="0" err="1" smtClean="0"/>
              <a:t>x</a:t>
            </a:r>
            <a:r>
              <a:rPr lang="en-US" altLang="ko-KR" i="1" baseline="30000" dirty="0" err="1" smtClean="0"/>
              <a:t>T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y</a:t>
            </a:r>
            <a:r>
              <a:rPr lang="en-US" altLang="ko-KR" dirty="0" smtClean="0"/>
              <a:t>) = (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T</a:t>
            </a:r>
            <a:r>
              <a:rPr lang="en-US" altLang="ko-KR" b="1" i="1" dirty="0" smtClean="0"/>
              <a:t>y</a:t>
            </a:r>
            <a:r>
              <a:rPr lang="en-US" altLang="ko-KR" dirty="0" smtClean="0"/>
              <a:t> = </a:t>
            </a:r>
            <a:r>
              <a:rPr lang="en-US" altLang="ko-KR" b="1" dirty="0" smtClean="0"/>
              <a:t>0</a:t>
            </a:r>
            <a:r>
              <a:rPr lang="en-US" altLang="ko-KR" baseline="30000" dirty="0" smtClean="0"/>
              <a:t>T</a:t>
            </a:r>
            <a:r>
              <a:rPr lang="en-US" altLang="ko-KR" b="1" i="1" dirty="0" smtClean="0"/>
              <a:t>y</a:t>
            </a:r>
            <a:r>
              <a:rPr lang="en-US" altLang="ko-KR" dirty="0" smtClean="0"/>
              <a:t> = 0</a:t>
            </a:r>
          </a:p>
          <a:p>
            <a:r>
              <a:rPr lang="en-US" altLang="ko-KR" b="1" dirty="0" smtClean="0"/>
              <a:t>4B</a:t>
            </a:r>
            <a:r>
              <a:rPr lang="en-US" altLang="ko-KR" dirty="0" smtClean="0"/>
              <a:t> Every vector </a:t>
            </a:r>
            <a:r>
              <a:rPr lang="en-US" altLang="ko-KR" b="1" i="1" dirty="0" smtClean="0"/>
              <a:t>y</a:t>
            </a:r>
            <a:r>
              <a:rPr lang="en-US" altLang="ko-KR" dirty="0" smtClean="0"/>
              <a:t> in the nullspace of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 is perpendicular to every column of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. </a:t>
            </a:r>
            <a:r>
              <a:rPr lang="en-US" altLang="ko-KR" b="1" i="1" dirty="0" smtClean="0"/>
              <a:t>The left nullspace and the column space are orthogonal in</a:t>
            </a:r>
            <a:r>
              <a:rPr lang="en-US" altLang="ko-KR" dirty="0" smtClean="0"/>
              <a:t> </a:t>
            </a:r>
            <a:r>
              <a:rPr lang="en-US" altLang="ko-KR" b="1" i="1" dirty="0" smtClean="0"/>
              <a:t>R</a:t>
            </a:r>
            <a:r>
              <a:rPr lang="en-US" altLang="ko-KR" baseline="30000" dirty="0" smtClean="0"/>
              <a:t>m</a:t>
            </a:r>
            <a:r>
              <a:rPr lang="en-US" altLang="ko-KR" dirty="0" smtClean="0"/>
              <a:t>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 smtClean="0"/>
              <a:t>DEF.</a:t>
            </a:r>
            <a:r>
              <a:rPr lang="en-US" altLang="ko-KR" dirty="0" smtClean="0"/>
              <a:t> The </a:t>
            </a:r>
            <a:r>
              <a:rPr lang="en-US" altLang="ko-KR" b="1" i="1" dirty="0" smtClean="0"/>
              <a:t>orthogonal complement</a:t>
            </a:r>
            <a:r>
              <a:rPr lang="en-US" altLang="ko-KR" dirty="0" smtClean="0"/>
              <a:t> of </a:t>
            </a:r>
            <a:r>
              <a:rPr lang="en-US" altLang="ko-KR" b="1" i="1" dirty="0" smtClean="0"/>
              <a:t>V</a:t>
            </a:r>
            <a:r>
              <a:rPr lang="en-US" altLang="ko-KR" dirty="0" smtClean="0"/>
              <a:t> contains </a:t>
            </a:r>
            <a:r>
              <a:rPr lang="en-US" altLang="ko-KR" i="1" dirty="0" smtClean="0"/>
              <a:t>every</a:t>
            </a:r>
            <a:r>
              <a:rPr lang="en-US" altLang="ko-KR" dirty="0" smtClean="0"/>
              <a:t> vector that is perpendicular to </a:t>
            </a:r>
            <a:r>
              <a:rPr lang="en-US" altLang="ko-KR" b="1" i="1" dirty="0" smtClean="0"/>
              <a:t>V</a:t>
            </a:r>
            <a:r>
              <a:rPr lang="en-US" altLang="ko-KR" dirty="0" smtClean="0"/>
              <a:t>. This orthogonal subspace is denoted by </a:t>
            </a:r>
            <a:r>
              <a:rPr lang="en-US" altLang="ko-KR" b="1" i="1" dirty="0" smtClean="0"/>
              <a:t>V</a:t>
            </a:r>
            <a:r>
              <a:rPr lang="ko-KR" altLang="en-US" baseline="30000" dirty="0" smtClean="0"/>
              <a:t>⊥</a:t>
            </a:r>
            <a:r>
              <a:rPr lang="ko-KR" altLang="en-US" dirty="0" smtClean="0"/>
              <a:t> </a:t>
            </a:r>
            <a:r>
              <a:rPr lang="en-US" altLang="ko-KR" dirty="0" smtClean="0"/>
              <a:t>(pronounced “V perp”).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By this definition, the nullspace is the orthogonal complement of the row space. </a:t>
            </a:r>
            <a:r>
              <a:rPr lang="en-US" altLang="ko-KR" i="1" dirty="0" smtClean="0"/>
              <a:t>Every</a:t>
            </a:r>
            <a:r>
              <a:rPr lang="en-US" altLang="ko-KR" dirty="0" smtClean="0"/>
              <a:t> 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that is perpendicular to the rows satisfied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</a:t>
            </a:r>
            <a:r>
              <a:rPr lang="en-US" altLang="ko-KR" b="1" dirty="0" smtClean="0"/>
              <a:t>0</a:t>
            </a:r>
            <a:r>
              <a:rPr lang="en-US" altLang="ko-KR" dirty="0" smtClean="0"/>
              <a:t>. </a:t>
            </a:r>
            <a:r>
              <a:rPr lang="en-US" altLang="ko-KR" b="1" i="1" dirty="0" smtClean="0"/>
              <a:t>N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)</a:t>
            </a:r>
            <a:r>
              <a:rPr lang="ko-KR" altLang="en-US" baseline="30000" dirty="0" smtClean="0"/>
              <a:t>⊥</a:t>
            </a:r>
            <a:r>
              <a:rPr lang="en-US" altLang="ko-KR" dirty="0" smtClean="0"/>
              <a:t> is exactly the row space 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).</a:t>
            </a:r>
          </a:p>
          <a:p>
            <a:r>
              <a:rPr lang="en-US" altLang="ko-KR" i="1" dirty="0" smtClean="0"/>
              <a:t>Fundamental Theorem of Linear Algebra</a:t>
            </a:r>
            <a:r>
              <a:rPr lang="en-US" altLang="ko-KR" dirty="0" smtClean="0"/>
              <a:t>, Part 2</a:t>
            </a:r>
          </a:p>
          <a:p>
            <a:pPr lvl="1"/>
            <a:r>
              <a:rPr lang="en-US" altLang="ko-KR" i="1" dirty="0" smtClean="0"/>
              <a:t>The nullspace is the orthogonal complement of the row space</a:t>
            </a:r>
            <a:r>
              <a:rPr lang="en-US" altLang="ko-KR" dirty="0" smtClean="0"/>
              <a:t> (</a:t>
            </a:r>
            <a:r>
              <a:rPr lang="en-US" altLang="ko-KR" i="1" dirty="0" smtClean="0"/>
              <a:t>in</a:t>
            </a:r>
            <a:r>
              <a:rPr lang="en-US" altLang="ko-KR" dirty="0" smtClean="0"/>
              <a:t> </a:t>
            </a:r>
            <a:r>
              <a:rPr lang="en-US" altLang="ko-KR" b="1" i="1" dirty="0" err="1" smtClean="0"/>
              <a:t>R</a:t>
            </a:r>
            <a:r>
              <a:rPr lang="en-US" altLang="ko-KR" i="1" baseline="30000" dirty="0" err="1" smtClean="0"/>
              <a:t>n</a:t>
            </a:r>
            <a:r>
              <a:rPr lang="en-US" altLang="ko-KR" dirty="0" smtClean="0"/>
              <a:t>).</a:t>
            </a:r>
          </a:p>
          <a:p>
            <a:pPr lvl="1"/>
            <a:r>
              <a:rPr lang="en-US" altLang="ko-KR" i="1" dirty="0" smtClean="0"/>
              <a:t>The left nullspace is the orthogonal complement of the column space (in </a:t>
            </a:r>
            <a:r>
              <a:rPr lang="en-US" altLang="ko-KR" b="1" i="1" dirty="0" err="1" smtClean="0"/>
              <a:t>R</a:t>
            </a:r>
            <a:r>
              <a:rPr lang="en-US" altLang="ko-KR" i="1" baseline="30000" dirty="0" err="1" smtClean="0"/>
              <a:t>n</a:t>
            </a:r>
            <a:r>
              <a:rPr lang="en-US" altLang="ko-KR" i="1" dirty="0" smtClean="0"/>
              <a:t>)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Orthogonal Complements</a:t>
            </a:r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4C</a:t>
            </a:r>
            <a:r>
              <a:rPr lang="en-US" altLang="ko-KR" dirty="0" smtClean="0"/>
              <a:t> Any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linearly independent vectors in </a:t>
            </a:r>
            <a:r>
              <a:rPr lang="en-US" altLang="ko-KR" b="1" i="1" dirty="0" err="1" smtClean="0"/>
              <a:t>R</a:t>
            </a:r>
            <a:r>
              <a:rPr lang="en-US" altLang="ko-KR" i="1" baseline="30000" dirty="0" err="1" smtClean="0"/>
              <a:t>n</a:t>
            </a:r>
            <a:r>
              <a:rPr lang="en-US" altLang="ko-KR" dirty="0" smtClean="0"/>
              <a:t> must span </a:t>
            </a:r>
            <a:r>
              <a:rPr lang="en-US" altLang="ko-KR" b="1" i="1" dirty="0" err="1" smtClean="0"/>
              <a:t>R</a:t>
            </a:r>
            <a:r>
              <a:rPr lang="en-US" altLang="ko-KR" i="1" baseline="30000" dirty="0" err="1" smtClean="0"/>
              <a:t>n</a:t>
            </a:r>
            <a:r>
              <a:rPr lang="en-US" altLang="ko-KR" dirty="0" smtClean="0"/>
              <a:t>. They are a basis. Any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vectors that span </a:t>
            </a:r>
            <a:r>
              <a:rPr lang="en-US" altLang="ko-KR" b="1" i="1" dirty="0" err="1" smtClean="0"/>
              <a:t>R</a:t>
            </a:r>
            <a:r>
              <a:rPr lang="en-US" altLang="ko-KR" i="1" baseline="30000" dirty="0" err="1" smtClean="0"/>
              <a:t>n</a:t>
            </a:r>
            <a:r>
              <a:rPr lang="en-US" altLang="ko-KR" dirty="0" smtClean="0"/>
              <a:t> must independent. They are a basis.</a:t>
            </a:r>
          </a:p>
          <a:p>
            <a:r>
              <a:rPr lang="en-US" altLang="ko-KR" b="1" dirty="0" smtClean="0"/>
              <a:t>4D</a:t>
            </a:r>
            <a:r>
              <a:rPr lang="en-US" altLang="ko-KR" dirty="0" smtClean="0"/>
              <a:t> If the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columns of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are independent, they span </a:t>
            </a:r>
            <a:r>
              <a:rPr lang="en-US" altLang="ko-KR" b="1" i="1" dirty="0" err="1" smtClean="0"/>
              <a:t>R</a:t>
            </a:r>
            <a:r>
              <a:rPr lang="en-US" altLang="ko-KR" i="1" baseline="30000" dirty="0" err="1" smtClean="0"/>
              <a:t>n</a:t>
            </a:r>
            <a:r>
              <a:rPr lang="en-US" altLang="ko-KR" dirty="0" smtClean="0"/>
              <a:t>. So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is solvable. If the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columns span </a:t>
            </a:r>
            <a:r>
              <a:rPr lang="en-US" altLang="ko-KR" b="1" i="1" dirty="0" err="1" smtClean="0"/>
              <a:t>R</a:t>
            </a:r>
            <a:r>
              <a:rPr lang="en-US" altLang="ko-KR" i="1" baseline="30000" dirty="0" err="1" smtClean="0"/>
              <a:t>n</a:t>
            </a:r>
            <a:r>
              <a:rPr lang="en-US" altLang="ko-KR" dirty="0" smtClean="0"/>
              <a:t>, they are independent. So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</a:t>
            </a:r>
            <a:r>
              <a:rPr lang="en-US" altLang="ko-KR" b="1" i="1" dirty="0" smtClean="0"/>
              <a:t>b </a:t>
            </a:r>
            <a:r>
              <a:rPr lang="en-US" altLang="ko-KR" dirty="0" smtClean="0"/>
              <a:t>has only one solution.</a:t>
            </a:r>
          </a:p>
          <a:p>
            <a:r>
              <a:rPr lang="en-US" altLang="ko-KR" dirty="0" smtClean="0"/>
              <a:t>Uniqueness implies existence and existence implies uniqueness. </a:t>
            </a:r>
            <a:r>
              <a:rPr lang="en-US" altLang="ko-KR" b="1" i="1" dirty="0" smtClean="0"/>
              <a:t>Then A is invertible</a:t>
            </a:r>
            <a:r>
              <a:rPr lang="en-US" altLang="ko-KR" dirty="0" smtClean="0"/>
              <a:t>. If there are no free variables (uniqueness), there must be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pivots.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Combining Bases from Subspaces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row picture shows two lines meeting at a single point.</a:t>
            </a:r>
          </a:p>
          <a:p>
            <a:r>
              <a:rPr lang="en-US" altLang="ko-KR" dirty="0" smtClean="0"/>
              <a:t>The column picture combines the column vectors on the left side to produce the vector b on the right side.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SOLVING LINEAR EQUATIONS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4718573"/>
            <a:ext cx="4752528" cy="213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216369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1. What are the projections of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= (2, 3, 4) onto the </a:t>
            </a:r>
            <a:r>
              <a:rPr lang="en-US" altLang="ko-KR" i="1" dirty="0" smtClean="0"/>
              <a:t>z</a:t>
            </a:r>
            <a:r>
              <a:rPr lang="en-US" altLang="ko-KR" dirty="0" smtClean="0"/>
              <a:t> axis and the </a:t>
            </a:r>
            <a:r>
              <a:rPr lang="en-US" altLang="ko-KR" i="1" dirty="0" smtClean="0"/>
              <a:t>xy</a:t>
            </a:r>
            <a:r>
              <a:rPr lang="en-US" altLang="ko-KR" dirty="0" smtClean="0"/>
              <a:t> plane?</a:t>
            </a:r>
          </a:p>
          <a:p>
            <a:r>
              <a:rPr lang="en-US" altLang="ko-KR" dirty="0" smtClean="0"/>
              <a:t>2. What matrices produce those projections onto a line and a plane?</a:t>
            </a:r>
          </a:p>
          <a:p>
            <a:r>
              <a:rPr lang="en-US" altLang="ko-KR" dirty="0" smtClean="0"/>
              <a:t>When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is projected onto a line, </a:t>
            </a:r>
            <a:r>
              <a:rPr lang="en-US" altLang="ko-KR" b="1" i="1" dirty="0" smtClean="0"/>
              <a:t>its projection p is the part of b along that line. </a:t>
            </a:r>
            <a:r>
              <a:rPr lang="en-US" altLang="ko-KR" dirty="0" smtClean="0"/>
              <a:t>If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is projected onto a plane, </a:t>
            </a:r>
            <a:r>
              <a:rPr lang="en-US" altLang="ko-KR" b="1" i="1" dirty="0" smtClean="0"/>
              <a:t>p</a:t>
            </a:r>
            <a:r>
              <a:rPr lang="en-US" altLang="ko-KR" dirty="0" smtClean="0"/>
              <a:t> is the part in that plane. </a:t>
            </a:r>
            <a:r>
              <a:rPr lang="en-US" altLang="ko-KR" b="1" i="1" dirty="0" smtClean="0"/>
              <a:t>That projection p is </a:t>
            </a:r>
            <a:r>
              <a:rPr lang="en-US" altLang="ko-KR" b="1" i="1" dirty="0" err="1" smtClean="0"/>
              <a:t>Pb</a:t>
            </a:r>
            <a:r>
              <a:rPr lang="en-US" altLang="ko-KR" dirty="0" smtClean="0"/>
              <a:t>. There is a projection matrix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 that multiplies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to give </a:t>
            </a:r>
            <a:r>
              <a:rPr lang="en-US" altLang="ko-KR" b="1" i="1" dirty="0" smtClean="0"/>
              <a:t>p</a:t>
            </a:r>
            <a:r>
              <a:rPr lang="en-US" altLang="ko-KR" dirty="0" smtClean="0"/>
              <a:t>.</a:t>
            </a:r>
            <a:endParaRPr lang="ko-KR" altLang="en-US" b="1" i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PROJECTIONS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2852936"/>
            <a:ext cx="65436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3645024"/>
            <a:ext cx="6515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4370065"/>
            <a:ext cx="5025794" cy="248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06897"/>
            <a:ext cx="8229600" cy="346226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We are given a line through the origin, in the direction of 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 = (</a:t>
            </a:r>
            <a:r>
              <a:rPr lang="en-US" altLang="ko-KR" i="1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…, </a:t>
            </a:r>
            <a:r>
              <a:rPr lang="en-US" altLang="ko-KR" i="1" dirty="0" smtClean="0"/>
              <a:t>a</a:t>
            </a:r>
            <a:r>
              <a:rPr lang="en-US" altLang="ko-KR" i="1" baseline="-25000" dirty="0" smtClean="0"/>
              <a:t>m</a:t>
            </a:r>
            <a:r>
              <a:rPr lang="en-US" altLang="ko-KR" dirty="0" smtClean="0"/>
              <a:t>). Along that line, we want the point p closest to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= (</a:t>
            </a:r>
            <a:r>
              <a:rPr lang="en-US" altLang="ko-KR" i="1" dirty="0" smtClean="0"/>
              <a:t>b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…, </a:t>
            </a:r>
            <a:r>
              <a:rPr lang="en-US" altLang="ko-KR" i="1" dirty="0" err="1" smtClean="0"/>
              <a:t>b</a:t>
            </a:r>
            <a:r>
              <a:rPr lang="en-US" altLang="ko-KR" i="1" baseline="-25000" dirty="0" err="1" smtClean="0"/>
              <a:t>m</a:t>
            </a:r>
            <a:r>
              <a:rPr lang="en-US" altLang="ko-KR" dirty="0" smtClean="0"/>
              <a:t>). The key to projection is orthogonality: </a:t>
            </a:r>
            <a:r>
              <a:rPr lang="en-US" altLang="ko-KR" b="1" i="1" dirty="0" smtClean="0"/>
              <a:t>The line from b to p is perpendicular to the vector a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The projection </a:t>
            </a:r>
            <a:r>
              <a:rPr lang="en-US" altLang="ko-KR" b="1" i="1" dirty="0" smtClean="0"/>
              <a:t>p</a:t>
            </a:r>
            <a:r>
              <a:rPr lang="en-US" altLang="ko-KR" dirty="0" smtClean="0"/>
              <a:t> is some multiple of 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. Call it </a:t>
            </a:r>
            <a:r>
              <a:rPr lang="en-US" altLang="ko-KR" b="1" i="1" dirty="0" smtClean="0"/>
              <a:t>p</a:t>
            </a:r>
            <a:r>
              <a:rPr lang="en-US" altLang="ko-KR" dirty="0" smtClean="0"/>
              <a:t>=</a:t>
            </a:r>
            <a:r>
              <a:rPr lang="en-US" altLang="ko-KR" i="1" dirty="0" err="1" smtClean="0"/>
              <a:t>x</a:t>
            </a:r>
            <a:r>
              <a:rPr lang="en-US" altLang="ko-KR" b="1" i="1" dirty="0" err="1" smtClean="0"/>
              <a:t>a</a:t>
            </a:r>
            <a:r>
              <a:rPr lang="en-US" altLang="ko-KR" dirty="0" smtClean="0"/>
              <a:t>. The dotted line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– </a:t>
            </a:r>
            <a:r>
              <a:rPr lang="en-US" altLang="ko-KR" b="1" i="1" dirty="0" smtClean="0"/>
              <a:t>p</a:t>
            </a:r>
            <a:r>
              <a:rPr lang="en-US" altLang="ko-KR" dirty="0" smtClean="0"/>
              <a:t> is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– </a:t>
            </a:r>
            <a:r>
              <a:rPr lang="en-US" altLang="ko-KR" i="1" dirty="0" err="1" smtClean="0"/>
              <a:t>x</a:t>
            </a:r>
            <a:r>
              <a:rPr lang="en-US" altLang="ko-KR" b="1" i="1" dirty="0" err="1" smtClean="0"/>
              <a:t>a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b="1" i="1" dirty="0" smtClean="0"/>
              <a:t>a</a:t>
            </a:r>
            <a:r>
              <a:rPr lang="en-US" altLang="ko-KR" i="1" dirty="0" smtClean="0"/>
              <a:t>*(</a:t>
            </a:r>
            <a:r>
              <a:rPr lang="en-US" altLang="ko-KR" b="1" i="1" dirty="0" smtClean="0"/>
              <a:t>b</a:t>
            </a:r>
            <a:r>
              <a:rPr lang="en-US" altLang="ko-KR" i="1" dirty="0" smtClean="0"/>
              <a:t>-</a:t>
            </a:r>
            <a:r>
              <a:rPr lang="en-US" altLang="ko-KR" i="1" dirty="0" err="1" smtClean="0"/>
              <a:t>x</a:t>
            </a:r>
            <a:r>
              <a:rPr lang="en-US" altLang="ko-KR" b="1" i="1" dirty="0" err="1" smtClean="0"/>
              <a:t>a</a:t>
            </a:r>
            <a:r>
              <a:rPr lang="en-US" altLang="ko-KR" i="1" dirty="0" smtClean="0"/>
              <a:t>) = 0  or </a:t>
            </a:r>
            <a:r>
              <a:rPr lang="en-US" altLang="ko-KR" b="1" i="1" dirty="0" smtClean="0"/>
              <a:t>a</a:t>
            </a:r>
            <a:r>
              <a:rPr lang="en-US" altLang="ko-KR" i="1" dirty="0" smtClean="0"/>
              <a:t>*</a:t>
            </a:r>
            <a:r>
              <a:rPr lang="en-US" altLang="ko-KR" b="1" i="1" dirty="0" smtClean="0"/>
              <a:t>b</a:t>
            </a:r>
            <a:r>
              <a:rPr lang="en-US" altLang="ko-KR" i="1" dirty="0" smtClean="0"/>
              <a:t> – </a:t>
            </a:r>
            <a:r>
              <a:rPr lang="en-US" altLang="ko-KR" i="1" dirty="0" err="1" smtClean="0"/>
              <a:t>x</a:t>
            </a:r>
            <a:r>
              <a:rPr lang="en-US" altLang="ko-KR" b="1" i="1" dirty="0" err="1" smtClean="0"/>
              <a:t>a</a:t>
            </a:r>
            <a:r>
              <a:rPr lang="en-US" altLang="ko-KR" i="1" dirty="0" smtClean="0"/>
              <a:t>*</a:t>
            </a:r>
            <a:r>
              <a:rPr lang="en-US" altLang="ko-KR" b="1" i="1" dirty="0" smtClean="0"/>
              <a:t>a</a:t>
            </a:r>
            <a:r>
              <a:rPr lang="en-US" altLang="ko-KR" i="1" dirty="0" smtClean="0"/>
              <a:t> = 0 or x=</a:t>
            </a:r>
            <a:r>
              <a:rPr lang="en-US" altLang="ko-KR" b="1" i="1" dirty="0" smtClean="0"/>
              <a:t>a</a:t>
            </a:r>
            <a:r>
              <a:rPr lang="en-US" altLang="ko-KR" i="1" dirty="0" smtClean="0"/>
              <a:t>*</a:t>
            </a:r>
            <a:r>
              <a:rPr lang="en-US" altLang="ko-KR" b="1" i="1" dirty="0" smtClean="0"/>
              <a:t>b/(a</a:t>
            </a:r>
            <a:r>
              <a:rPr lang="en-US" altLang="ko-KR" i="1" dirty="0" smtClean="0"/>
              <a:t>*</a:t>
            </a:r>
            <a:r>
              <a:rPr lang="en-US" altLang="ko-KR" b="1" i="1" dirty="0" smtClean="0"/>
              <a:t>a) = </a:t>
            </a:r>
            <a:r>
              <a:rPr lang="en-US" altLang="ko-KR" b="1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b</a:t>
            </a:r>
            <a:r>
              <a:rPr lang="en-US" altLang="ko-KR" b="1" i="1" dirty="0" smtClean="0"/>
              <a:t>/(</a:t>
            </a:r>
            <a:r>
              <a:rPr lang="en-US" altLang="ko-KR" b="1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a</a:t>
            </a:r>
            <a:r>
              <a:rPr lang="en-US" altLang="ko-KR" b="1" i="1" dirty="0" smtClean="0"/>
              <a:t>)</a:t>
            </a:r>
          </a:p>
          <a:p>
            <a:r>
              <a:rPr lang="en-US" altLang="ko-KR" b="1" i="1" dirty="0" smtClean="0"/>
              <a:t>p= a</a:t>
            </a:r>
            <a:r>
              <a:rPr lang="en-US" altLang="ko-KR" i="1" dirty="0" smtClean="0"/>
              <a:t>x</a:t>
            </a:r>
            <a:r>
              <a:rPr lang="en-US" altLang="ko-KR" b="1" i="1" dirty="0" smtClean="0"/>
              <a:t> = </a:t>
            </a:r>
            <a:r>
              <a:rPr lang="en-US" altLang="ko-KR" b="1" i="1" dirty="0" err="1" smtClean="0"/>
              <a:t>aa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b</a:t>
            </a:r>
            <a:r>
              <a:rPr lang="en-US" altLang="ko-KR" b="1" i="1" dirty="0" smtClean="0"/>
              <a:t>/(</a:t>
            </a:r>
            <a:r>
              <a:rPr lang="en-US" altLang="ko-KR" b="1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a</a:t>
            </a:r>
            <a:r>
              <a:rPr lang="en-US" altLang="ko-KR" b="1" i="1" dirty="0" smtClean="0"/>
              <a:t>) = </a:t>
            </a:r>
            <a:r>
              <a:rPr lang="en-US" altLang="ko-KR" dirty="0" err="1" smtClean="0"/>
              <a:t>P</a:t>
            </a:r>
            <a:r>
              <a:rPr lang="en-US" altLang="ko-KR" b="1" i="1" dirty="0" err="1" smtClean="0"/>
              <a:t>b</a:t>
            </a:r>
            <a:r>
              <a:rPr lang="en-US" altLang="ko-KR" b="1" i="1" dirty="0" smtClean="0"/>
              <a:t>    when the matrix is </a:t>
            </a:r>
            <a:r>
              <a:rPr lang="en-US" altLang="ko-KR" dirty="0" smtClean="0"/>
              <a:t>P </a:t>
            </a:r>
            <a:r>
              <a:rPr lang="en-US" altLang="ko-KR" b="1" i="1" dirty="0" smtClean="0"/>
              <a:t>= </a:t>
            </a:r>
            <a:r>
              <a:rPr lang="en-US" altLang="ko-KR" b="1" i="1" dirty="0" err="1" smtClean="0"/>
              <a:t>aa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smtClean="0"/>
              <a:t>/(</a:t>
            </a:r>
            <a:r>
              <a:rPr lang="en-US" altLang="ko-KR" b="1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a</a:t>
            </a:r>
            <a:r>
              <a:rPr lang="en-US" altLang="ko-KR" b="1" i="1" dirty="0" smtClean="0"/>
              <a:t>)</a:t>
            </a:r>
            <a:r>
              <a:rPr lang="en-US" altLang="ko-KR" i="1" dirty="0" smtClean="0"/>
              <a:t>.</a:t>
            </a:r>
          </a:p>
          <a:p>
            <a:r>
              <a:rPr lang="en-US" altLang="ko-KR" dirty="0" smtClean="0"/>
              <a:t>If  the matrix is squared, </a:t>
            </a:r>
            <a:r>
              <a:rPr lang="en-US" altLang="ko-KR" i="1" dirty="0" smtClean="0"/>
              <a:t>P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=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. Projecting a second time doesn’t change anything, so </a:t>
            </a:r>
            <a:r>
              <a:rPr lang="en-US" altLang="ko-KR" i="1" dirty="0" smtClean="0"/>
              <a:t>P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=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.</a:t>
            </a:r>
          </a:p>
          <a:p>
            <a:r>
              <a:rPr lang="en-US" altLang="ko-KR" b="1" i="1" dirty="0" smtClean="0"/>
              <a:t>When P project onto one subspace, I – P projects onto the perpendicular subspace.</a:t>
            </a:r>
            <a:endParaRPr lang="ko-KR" altLang="en-US" b="1" i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Projection Onto a Line</a:t>
            </a:r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63" y="466725"/>
            <a:ext cx="6924675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Start with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vectors </a:t>
            </a:r>
            <a:r>
              <a:rPr lang="en-US" altLang="ko-KR" b="1" i="1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…, </a:t>
            </a:r>
            <a:r>
              <a:rPr lang="en-US" altLang="ko-KR" b="1" i="1" dirty="0" smtClean="0"/>
              <a:t>a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 in </a:t>
            </a:r>
            <a:r>
              <a:rPr lang="en-US" altLang="ko-KR" b="1" dirty="0" smtClean="0"/>
              <a:t>R</a:t>
            </a:r>
            <a:r>
              <a:rPr lang="en-US" altLang="ko-KR" i="1" baseline="30000" dirty="0" smtClean="0"/>
              <a:t>m</a:t>
            </a:r>
            <a:r>
              <a:rPr lang="en-US" altLang="ko-KR" dirty="0" smtClean="0"/>
              <a:t>. Assume that these </a:t>
            </a:r>
            <a:r>
              <a:rPr lang="en-US" altLang="ko-KR" b="1" i="1" dirty="0" err="1" smtClean="0"/>
              <a:t>a</a:t>
            </a:r>
            <a:r>
              <a:rPr lang="en-US" altLang="ko-KR" dirty="0" err="1" smtClean="0"/>
              <a:t>’s</a:t>
            </a:r>
            <a:r>
              <a:rPr lang="en-US" altLang="ko-KR" dirty="0" smtClean="0"/>
              <a:t> are linearly independent. </a:t>
            </a:r>
            <a:r>
              <a:rPr lang="en-US" altLang="ko-KR" b="1" i="1" dirty="0" smtClean="0"/>
              <a:t>Problem: Find the combination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1</a:t>
            </a:r>
            <a:r>
              <a:rPr lang="en-US" altLang="ko-KR" b="1" i="1" dirty="0" smtClean="0"/>
              <a:t>a</a:t>
            </a:r>
            <a:r>
              <a:rPr lang="en-US" altLang="ko-KR" b="1" i="1" baseline="-25000" dirty="0" smtClean="0"/>
              <a:t>1</a:t>
            </a:r>
            <a:r>
              <a:rPr lang="en-US" altLang="ko-KR" b="1" i="1" dirty="0" smtClean="0"/>
              <a:t> + … + </a:t>
            </a:r>
            <a:r>
              <a:rPr lang="en-US" altLang="ko-KR" i="1" dirty="0" err="1" smtClean="0"/>
              <a:t>x</a:t>
            </a:r>
            <a:r>
              <a:rPr lang="en-US" altLang="ko-KR" i="1" baseline="-25000" dirty="0" err="1" smtClean="0"/>
              <a:t>n</a:t>
            </a:r>
            <a:r>
              <a:rPr lang="en-US" altLang="ko-KR" b="1" i="1" dirty="0" err="1" smtClean="0"/>
              <a:t>a</a:t>
            </a:r>
            <a:r>
              <a:rPr lang="en-US" altLang="ko-KR" b="1" i="1" baseline="-25000" dirty="0" err="1" smtClean="0"/>
              <a:t>n</a:t>
            </a:r>
            <a:r>
              <a:rPr lang="en-US" altLang="ko-KR" b="1" i="1" dirty="0" smtClean="0"/>
              <a:t> that is closest to a given vector b. </a:t>
            </a:r>
            <a:r>
              <a:rPr lang="en-US" altLang="ko-KR" dirty="0" smtClean="0"/>
              <a:t>We are projecting each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in </a:t>
            </a:r>
            <a:r>
              <a:rPr lang="en-US" altLang="ko-KR" b="1" dirty="0" err="1" smtClean="0"/>
              <a:t>R</a:t>
            </a:r>
            <a:r>
              <a:rPr lang="en-US" altLang="ko-KR" i="1" baseline="30000" dirty="0" err="1" smtClean="0"/>
              <a:t>m</a:t>
            </a:r>
            <a:r>
              <a:rPr lang="en-US" altLang="ko-KR" dirty="0" smtClean="0"/>
              <a:t> onto the subspace spanned by the </a:t>
            </a:r>
            <a:r>
              <a:rPr lang="en-US" altLang="ko-KR" b="1" i="1" dirty="0" err="1" smtClean="0"/>
              <a:t>a</a:t>
            </a:r>
            <a:r>
              <a:rPr lang="en-US" altLang="ko-KR" dirty="0" err="1" smtClean="0"/>
              <a:t>’s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With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=1 (only one vector </a:t>
            </a:r>
            <a:r>
              <a:rPr lang="en-US" altLang="ko-KR" b="1" i="1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) this is projection onto a line. The line is the column space of A, which has just one column. In general the matrix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has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columns </a:t>
            </a:r>
            <a:r>
              <a:rPr lang="en-US" altLang="ko-KR" b="1" i="1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…, </a:t>
            </a:r>
            <a:r>
              <a:rPr lang="en-US" altLang="ko-KR" b="1" i="1" dirty="0" smtClean="0"/>
              <a:t>a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. Their combination is </a:t>
            </a:r>
            <a:r>
              <a:rPr lang="en-US" altLang="ko-KR" b="1" dirty="0" err="1" smtClean="0"/>
              <a:t>R</a:t>
            </a:r>
            <a:r>
              <a:rPr lang="en-US" altLang="ko-KR" i="1" baseline="30000" dirty="0" err="1" smtClean="0"/>
              <a:t>m</a:t>
            </a:r>
            <a:r>
              <a:rPr lang="en-US" altLang="ko-KR" dirty="0" smtClean="0"/>
              <a:t> are vectors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in the column space. We are looking for the particular combination </a:t>
            </a:r>
            <a:r>
              <a:rPr lang="en-US" altLang="ko-KR" b="1" i="1" dirty="0" smtClean="0"/>
              <a:t>p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 </a:t>
            </a:r>
            <a:r>
              <a:rPr lang="en-US" altLang="ko-KR" b="1" dirty="0" smtClean="0"/>
              <a:t>(the projection) </a:t>
            </a:r>
            <a:r>
              <a:rPr lang="en-US" altLang="ko-KR" dirty="0" smtClean="0"/>
              <a:t>that is closest to 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. The 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indicates the best choice, to give the closest vector in the column space. That choice is </a:t>
            </a:r>
            <a:r>
              <a:rPr lang="en-US" altLang="ko-KR" b="1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b</a:t>
            </a:r>
            <a:r>
              <a:rPr lang="en-US" altLang="ko-KR" dirty="0" smtClean="0"/>
              <a:t>/</a:t>
            </a:r>
            <a:r>
              <a:rPr lang="en-US" altLang="ko-KR" b="1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b</a:t>
            </a:r>
            <a:r>
              <a:rPr lang="en-US" altLang="ko-KR" dirty="0" smtClean="0"/>
              <a:t> when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= 1. For n &gt; 1, the best 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is to be found.</a:t>
            </a:r>
          </a:p>
          <a:p>
            <a:endParaRPr lang="ko-KR" altLang="en-US" b="1" i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Projection Onto a Subspace</a:t>
            </a:r>
            <a:endParaRPr lang="ko-KR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4098550"/>
            <a:ext cx="5328592" cy="275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altLang="ko-KR" b="1" i="1" dirty="0" smtClean="0"/>
              <a:t>The error vector b – Ax is perpendicular to the subspace. </a:t>
            </a:r>
            <a:r>
              <a:rPr lang="en-US" altLang="ko-KR" dirty="0" smtClean="0"/>
              <a:t>The error </a:t>
            </a:r>
            <a:r>
              <a:rPr lang="en-US" altLang="ko-KR" b="1" i="1" dirty="0" smtClean="0"/>
              <a:t>b – Ax</a:t>
            </a:r>
            <a:r>
              <a:rPr lang="en-US" altLang="ko-KR" dirty="0" smtClean="0"/>
              <a:t> makes a right angle with all vectors </a:t>
            </a:r>
            <a:r>
              <a:rPr lang="en-US" altLang="ko-KR" b="1" i="1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… </a:t>
            </a:r>
            <a:r>
              <a:rPr lang="en-US" altLang="ko-KR" b="1" i="1" dirty="0" smtClean="0"/>
              <a:t>a</a:t>
            </a:r>
            <a:r>
              <a:rPr lang="en-US" altLang="ko-KR" i="1" baseline="-25000" dirty="0" smtClean="0"/>
              <a:t>n</a:t>
            </a:r>
            <a:r>
              <a:rPr lang="en-US" altLang="ko-KR" dirty="0" smtClean="0"/>
              <a:t>. That gives the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equations we need to find 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b="1" i="1" dirty="0" smtClean="0"/>
              <a:t>a</a:t>
            </a:r>
            <a:r>
              <a:rPr lang="en-US" altLang="ko-KR" baseline="-25000" dirty="0" smtClean="0"/>
              <a:t>1</a:t>
            </a:r>
            <a:r>
              <a:rPr lang="en-US" altLang="ko-KR" baseline="30000" dirty="0" smtClean="0"/>
              <a:t>T</a:t>
            </a:r>
            <a:r>
              <a:rPr lang="en-US" altLang="ko-KR" b="1" i="1" dirty="0" smtClean="0"/>
              <a:t>(b –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x) = 0</a:t>
            </a:r>
          </a:p>
          <a:p>
            <a:pPr lvl="1"/>
            <a:r>
              <a:rPr lang="en-US" altLang="ko-KR" b="1" i="1" dirty="0" smtClean="0"/>
              <a:t>…                               </a:t>
            </a:r>
            <a:r>
              <a:rPr lang="en-US" altLang="ko-KR" dirty="0" smtClean="0"/>
              <a:t>or</a:t>
            </a:r>
            <a:r>
              <a:rPr lang="en-US" altLang="ko-KR" b="1" i="1" dirty="0" smtClean="0"/>
              <a:t>    </a:t>
            </a:r>
            <a:r>
              <a:rPr lang="en-US" altLang="ko-KR" dirty="0" smtClean="0"/>
              <a:t>[ 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… </a:t>
            </a:r>
            <a:r>
              <a:rPr lang="en-US" altLang="ko-KR" i="1" dirty="0" smtClean="0"/>
              <a:t>a</a:t>
            </a:r>
            <a:r>
              <a:rPr lang="en-US" altLang="ko-KR" i="1" baseline="-25000" dirty="0" smtClean="0"/>
              <a:t>n</a:t>
            </a:r>
            <a:r>
              <a:rPr lang="en-US" altLang="ko-KR" dirty="0" smtClean="0"/>
              <a:t> ]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[</a:t>
            </a:r>
            <a:r>
              <a:rPr lang="en-US" altLang="ko-KR" b="1" i="1" dirty="0" smtClean="0"/>
              <a:t>b – Ax</a:t>
            </a:r>
            <a:r>
              <a:rPr lang="en-US" altLang="ko-KR" dirty="0" smtClean="0"/>
              <a:t> ] = [ </a:t>
            </a:r>
            <a:r>
              <a:rPr lang="en-US" altLang="ko-KR" b="1" dirty="0" smtClean="0"/>
              <a:t>0</a:t>
            </a:r>
            <a:r>
              <a:rPr lang="en-US" altLang="ko-KR" dirty="0" smtClean="0"/>
              <a:t> ].</a:t>
            </a:r>
            <a:r>
              <a:rPr lang="en-US" altLang="ko-KR" b="1" i="1" dirty="0" smtClean="0"/>
              <a:t>  </a:t>
            </a:r>
          </a:p>
          <a:p>
            <a:pPr lvl="1"/>
            <a:r>
              <a:rPr lang="en-US" altLang="ko-KR" b="1" i="1" dirty="0" err="1" smtClean="0"/>
              <a:t>a</a:t>
            </a:r>
            <a:r>
              <a:rPr lang="en-US" altLang="ko-KR" i="1" baseline="-25000" dirty="0" err="1" smtClean="0"/>
              <a:t>n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smtClean="0"/>
              <a:t>(b –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x) = 0</a:t>
            </a:r>
          </a:p>
          <a:p>
            <a:r>
              <a:rPr lang="en-US" altLang="ko-KR" dirty="0" smtClean="0"/>
              <a:t>The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equations are exactly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(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 –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) = 0.</a:t>
            </a:r>
          </a:p>
          <a:p>
            <a:r>
              <a:rPr lang="en-US" altLang="ko-KR" dirty="0" smtClean="0"/>
              <a:t> </a:t>
            </a:r>
            <a:r>
              <a:rPr lang="en-US" altLang="ko-KR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i="1" dirty="0" err="1" smtClean="0"/>
              <a:t>A</a:t>
            </a:r>
            <a:r>
              <a:rPr lang="en-US" altLang="ko-KR" b="1" i="1" dirty="0" err="1" smtClean="0"/>
              <a:t>x</a:t>
            </a:r>
            <a:r>
              <a:rPr lang="en-US" altLang="ko-KR" dirty="0" smtClean="0"/>
              <a:t>=</a:t>
            </a:r>
            <a:r>
              <a:rPr lang="en-US" altLang="ko-KR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b="1" i="1" dirty="0" err="1" smtClean="0"/>
              <a:t>b</a:t>
            </a:r>
            <a:r>
              <a:rPr lang="en-US" altLang="ko-KR" dirty="0" smtClean="0"/>
              <a:t>.</a:t>
            </a:r>
          </a:p>
          <a:p>
            <a:r>
              <a:rPr lang="en-US" altLang="ko-KR" b="1" i="1" dirty="0" smtClean="0"/>
              <a:t>x</a:t>
            </a:r>
            <a:r>
              <a:rPr lang="en-US" altLang="ko-KR" dirty="0" smtClean="0"/>
              <a:t> = (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A)</a:t>
            </a:r>
            <a:r>
              <a:rPr lang="en-US" altLang="ko-KR" baseline="30000" dirty="0" smtClean="0"/>
              <a:t>-1</a:t>
            </a:r>
            <a:r>
              <a:rPr lang="en-US" altLang="ko-KR" i="1" dirty="0" smtClean="0"/>
              <a:t>A</a:t>
            </a:r>
            <a:r>
              <a:rPr lang="en-US" altLang="ko-KR" i="1" baseline="30000" dirty="0" smtClean="0"/>
              <a:t>T</a:t>
            </a:r>
            <a:r>
              <a:rPr lang="en-US" altLang="ko-KR" b="1" i="1" dirty="0" smtClean="0"/>
              <a:t>b</a:t>
            </a:r>
          </a:p>
          <a:p>
            <a:r>
              <a:rPr lang="en-US" altLang="ko-KR" b="1" i="1" dirty="0" smtClean="0"/>
              <a:t>p =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 =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A)</a:t>
            </a:r>
            <a:r>
              <a:rPr lang="en-US" altLang="ko-KR" baseline="30000" dirty="0" smtClean="0"/>
              <a:t>-1</a:t>
            </a:r>
            <a:r>
              <a:rPr lang="en-US" altLang="ko-KR" i="1" dirty="0" smtClean="0"/>
              <a:t>A</a:t>
            </a:r>
            <a:r>
              <a:rPr lang="en-US" altLang="ko-KR" i="1" baseline="30000" dirty="0" smtClean="0"/>
              <a:t>T</a:t>
            </a:r>
            <a:r>
              <a:rPr lang="en-US" altLang="ko-KR" b="1" i="1" dirty="0" smtClean="0"/>
              <a:t>b = </a:t>
            </a:r>
            <a:r>
              <a:rPr lang="en-US" altLang="ko-KR" i="1" dirty="0" err="1" smtClean="0"/>
              <a:t>P</a:t>
            </a:r>
            <a:r>
              <a:rPr lang="en-US" altLang="ko-KR" b="1" i="1" dirty="0" err="1" smtClean="0"/>
              <a:t>b</a:t>
            </a:r>
            <a:endParaRPr lang="en-US" altLang="ko-KR" b="1" i="1" dirty="0" smtClean="0"/>
          </a:p>
          <a:p>
            <a:r>
              <a:rPr lang="en-US" altLang="ko-KR" i="1" dirty="0" smtClean="0"/>
              <a:t>P = A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A)</a:t>
            </a:r>
            <a:r>
              <a:rPr lang="en-US" altLang="ko-KR" baseline="30000" dirty="0" smtClean="0"/>
              <a:t>-1</a:t>
            </a:r>
            <a:r>
              <a:rPr lang="en-US" altLang="ko-KR" i="1" dirty="0" smtClean="0"/>
              <a:t>A</a:t>
            </a:r>
            <a:r>
              <a:rPr lang="en-US" altLang="ko-KR" i="1" baseline="30000" dirty="0" smtClean="0"/>
              <a:t>T</a:t>
            </a:r>
            <a:r>
              <a:rPr lang="en-US" altLang="ko-KR" i="1" dirty="0" smtClean="0"/>
              <a:t> </a:t>
            </a:r>
            <a:endParaRPr lang="en-US" altLang="ko-KR" b="1" dirty="0" smtClean="0"/>
          </a:p>
          <a:p>
            <a:endParaRPr lang="ko-KR" altLang="en-US" b="1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381642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 smtClean="0"/>
              <a:t>4G</a:t>
            </a:r>
            <a:r>
              <a:rPr lang="en-US" altLang="ko-KR" i="1" dirty="0" smtClean="0"/>
              <a:t> ATA </a:t>
            </a:r>
            <a:r>
              <a:rPr lang="en-US" altLang="ko-KR" dirty="0" smtClean="0"/>
              <a:t>is invertible if and only if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has linearly independent columns.</a:t>
            </a:r>
          </a:p>
          <a:p>
            <a:pPr lvl="1"/>
            <a:r>
              <a:rPr lang="en-US" altLang="ko-KR" b="1" dirty="0" smtClean="0"/>
              <a:t>Proof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is a square matrix (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by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). For every matrix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, we will now show that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</a:t>
            </a:r>
            <a:r>
              <a:rPr lang="en-US" altLang="ko-KR" b="1" i="1" dirty="0" smtClean="0"/>
              <a:t>has the same nullspace as</a:t>
            </a:r>
            <a:r>
              <a:rPr lang="en-US" altLang="ko-KR" dirty="0" smtClean="0"/>
              <a:t> A. When the columns of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are linearly independent, its nullspace contains only the zero vector. Then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A,</a:t>
            </a:r>
            <a:r>
              <a:rPr lang="en-US" altLang="ko-KR" dirty="0" smtClean="0"/>
              <a:t> with this same nullspace, is invertible.</a:t>
            </a:r>
          </a:p>
          <a:p>
            <a:pPr lvl="1"/>
            <a:r>
              <a:rPr lang="en-US" altLang="ko-KR" dirty="0" smtClean="0"/>
              <a:t>Let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be any matrix.  If 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is in its nullspace, then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0. Multiplying by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 gives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= 0. So 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is also in the nullspace of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. </a:t>
            </a:r>
          </a:p>
          <a:p>
            <a:pPr lvl="1"/>
            <a:r>
              <a:rPr lang="en-US" altLang="ko-KR" i="1" dirty="0" smtClean="0"/>
              <a:t>(</a:t>
            </a:r>
            <a:r>
              <a:rPr lang="en-US" altLang="ko-KR" b="1" i="1" dirty="0" err="1" smtClean="0"/>
              <a:t>x</a:t>
            </a:r>
            <a:r>
              <a:rPr lang="en-US" altLang="ko-KR" baseline="30000" dirty="0" err="1" smtClean="0"/>
              <a:t>T</a:t>
            </a:r>
            <a:r>
              <a:rPr lang="en-US" altLang="ko-KR" i="1" dirty="0" smtClean="0"/>
              <a:t>)</a:t>
            </a:r>
            <a:r>
              <a:rPr lang="en-US" altLang="ko-KR" i="1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i="1" dirty="0" err="1" smtClean="0"/>
              <a:t>A</a:t>
            </a:r>
            <a:r>
              <a:rPr lang="en-US" altLang="ko-KR" b="1" i="1" dirty="0" err="1" smtClean="0"/>
              <a:t>x</a:t>
            </a:r>
            <a:r>
              <a:rPr lang="en-US" altLang="ko-KR" i="1" dirty="0" smtClean="0"/>
              <a:t> = </a:t>
            </a:r>
            <a:r>
              <a:rPr lang="en-US" altLang="ko-KR" dirty="0" smtClean="0"/>
              <a:t>0</a:t>
            </a:r>
            <a:r>
              <a:rPr lang="en-US" altLang="ko-KR" i="1" dirty="0" smtClean="0"/>
              <a:t>    </a:t>
            </a:r>
            <a:r>
              <a:rPr lang="en-US" altLang="ko-KR" dirty="0" smtClean="0"/>
              <a:t>or</a:t>
            </a:r>
            <a:r>
              <a:rPr lang="en-US" altLang="ko-KR" i="1" dirty="0" smtClean="0"/>
              <a:t> (A</a:t>
            </a:r>
            <a:r>
              <a:rPr lang="en-US" altLang="ko-KR" b="1" i="1" dirty="0" smtClean="0"/>
              <a:t>x</a:t>
            </a:r>
            <a:r>
              <a:rPr lang="en-US" altLang="ko-KR" i="1" dirty="0" smtClean="0"/>
              <a:t>)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(A</a:t>
            </a:r>
            <a:r>
              <a:rPr lang="en-US" altLang="ko-KR" b="1" i="1" dirty="0" smtClean="0"/>
              <a:t>x</a:t>
            </a:r>
            <a:r>
              <a:rPr lang="en-US" altLang="ko-KR" i="1" dirty="0" smtClean="0"/>
              <a:t>) = </a:t>
            </a:r>
            <a:r>
              <a:rPr lang="en-US" altLang="ko-KR" dirty="0" smtClean="0"/>
              <a:t>0 or || </a:t>
            </a:r>
            <a:r>
              <a:rPr lang="en-US" altLang="ko-KR" i="1" dirty="0" smtClean="0"/>
              <a:t>A</a:t>
            </a:r>
            <a:r>
              <a:rPr lang="en-US" altLang="ko-KR" b="1" i="1" dirty="0" smtClean="0"/>
              <a:t>x</a:t>
            </a:r>
            <a:r>
              <a:rPr lang="en-US" altLang="ko-KR" dirty="0" smtClean="0"/>
              <a:t> ||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 = 0</a:t>
            </a:r>
          </a:p>
          <a:p>
            <a:pPr lvl="1"/>
            <a:r>
              <a:rPr lang="en-US" altLang="ko-KR" dirty="0" smtClean="0"/>
              <a:t>If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has dependent columns, so does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. If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has independent columns, so does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When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has independent columns,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is </a:t>
            </a:r>
            <a:r>
              <a:rPr lang="en-US" altLang="ko-KR" b="1" dirty="0" smtClean="0"/>
              <a:t>square, symmetric,</a:t>
            </a:r>
            <a:r>
              <a:rPr lang="en-US" altLang="ko-KR" dirty="0" smtClean="0"/>
              <a:t> and </a:t>
            </a:r>
            <a:r>
              <a:rPr lang="en-US" altLang="ko-KR" b="1" dirty="0" smtClean="0"/>
              <a:t>invertible.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221088"/>
            <a:ext cx="55721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5712668"/>
            <a:ext cx="67627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32656"/>
            <a:ext cx="5835177" cy="631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54555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It often happens that </a:t>
            </a:r>
            <a:r>
              <a:rPr lang="en-US" altLang="ko-KR" i="1" dirty="0" smtClean="0"/>
              <a:t>Ax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b</a:t>
            </a:r>
            <a:r>
              <a:rPr lang="en-US" altLang="ko-KR" dirty="0" smtClean="0"/>
              <a:t> has no solution. The usual reason is: too many equations. The matrix has more rows than columns. There are more equations than unknowns (</a:t>
            </a:r>
            <a:r>
              <a:rPr lang="en-US" altLang="ko-KR" i="1" dirty="0" smtClean="0"/>
              <a:t>m</a:t>
            </a:r>
            <a:r>
              <a:rPr lang="en-US" altLang="ko-KR" dirty="0" smtClean="0"/>
              <a:t> is greater than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). The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columns span a small part of </a:t>
            </a:r>
            <a:r>
              <a:rPr lang="en-US" altLang="ko-KR" i="1" dirty="0" smtClean="0"/>
              <a:t>m</a:t>
            </a:r>
            <a:r>
              <a:rPr lang="en-US" altLang="ko-KR" dirty="0" smtClean="0"/>
              <a:t>-dimensional space.</a:t>
            </a:r>
          </a:p>
          <a:p>
            <a:r>
              <a:rPr lang="en-US" altLang="ko-KR" dirty="0" smtClean="0"/>
              <a:t>We cannot always get the </a:t>
            </a:r>
            <a:r>
              <a:rPr lang="en-US" altLang="ko-KR" i="1" dirty="0" smtClean="0"/>
              <a:t>error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e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b</a:t>
            </a:r>
            <a:r>
              <a:rPr lang="en-US" altLang="ko-KR" dirty="0" smtClean="0"/>
              <a:t> – </a:t>
            </a:r>
            <a:r>
              <a:rPr lang="en-US" altLang="ko-KR" i="1" dirty="0" smtClean="0"/>
              <a:t>Ax</a:t>
            </a:r>
            <a:r>
              <a:rPr lang="en-US" altLang="ko-KR" dirty="0" smtClean="0"/>
              <a:t> down to zero. When </a:t>
            </a:r>
            <a:r>
              <a:rPr lang="en-US" altLang="ko-KR" i="1" dirty="0" smtClean="0"/>
              <a:t>e</a:t>
            </a:r>
            <a:r>
              <a:rPr lang="en-US" altLang="ko-KR" dirty="0" smtClean="0"/>
              <a:t> is zero, 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 is an exact solution to </a:t>
            </a:r>
            <a:r>
              <a:rPr lang="en-US" altLang="ko-KR" i="1" dirty="0" smtClean="0"/>
              <a:t>Ax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b</a:t>
            </a:r>
            <a:r>
              <a:rPr lang="en-US" altLang="ko-KR" dirty="0" smtClean="0"/>
              <a:t>. </a:t>
            </a:r>
            <a:r>
              <a:rPr lang="en-US" altLang="ko-KR" i="1" dirty="0" smtClean="0"/>
              <a:t>When the length of e is as small as possible, x^  is a least squares solution</a:t>
            </a:r>
            <a:r>
              <a:rPr lang="en-US" altLang="ko-KR" dirty="0" smtClean="0"/>
              <a:t>. Our goal in this section is to computer x^ and use it.</a:t>
            </a:r>
          </a:p>
          <a:p>
            <a:r>
              <a:rPr lang="en-US" altLang="ko-KR" b="1" i="1" dirty="0" smtClean="0"/>
              <a:t>When the original Ax = b has no solution</a:t>
            </a:r>
            <a:r>
              <a:rPr lang="en-US" altLang="ko-KR" dirty="0" smtClean="0"/>
              <a:t>, multiply by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 and solve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Ax^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b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LEAST SQUARES APPROXIMATIONS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1656183"/>
          </a:xfrm>
        </p:spPr>
        <p:txBody>
          <a:bodyPr>
            <a:normAutofit lnSpcReduction="10000"/>
          </a:bodyPr>
          <a:lstStyle/>
          <a:p>
            <a:r>
              <a:rPr lang="en-US" altLang="ko-KR" b="1" i="1" dirty="0" smtClean="0"/>
              <a:t>The least squares solution x^ makes E = || Ax – b ||</a:t>
            </a:r>
            <a:r>
              <a:rPr lang="en-US" altLang="ko-KR" b="1" i="1" baseline="30000" dirty="0" smtClean="0"/>
              <a:t>2</a:t>
            </a:r>
            <a:r>
              <a:rPr lang="en-US" altLang="ko-KR" b="1" i="1" dirty="0" smtClean="0"/>
              <a:t> as small as possible.</a:t>
            </a:r>
          </a:p>
          <a:p>
            <a:r>
              <a:rPr lang="en-US" altLang="ko-KR" b="1" i="1" dirty="0" smtClean="0"/>
              <a:t>The partial derivatives of  || Ax – b ||</a:t>
            </a:r>
            <a:r>
              <a:rPr lang="en-US" altLang="ko-KR" b="1" i="1" baseline="30000" dirty="0" smtClean="0"/>
              <a:t>2</a:t>
            </a:r>
            <a:r>
              <a:rPr lang="en-US" altLang="ko-KR" b="1" i="1" dirty="0" smtClean="0"/>
              <a:t> are zero when A</a:t>
            </a:r>
            <a:r>
              <a:rPr lang="en-US" altLang="ko-KR" b="1" baseline="30000" dirty="0" smtClean="0"/>
              <a:t>T</a:t>
            </a:r>
            <a:r>
              <a:rPr lang="en-US" altLang="ko-KR" b="1" i="1" dirty="0" smtClean="0"/>
              <a:t>Ax^ = A</a:t>
            </a:r>
            <a:r>
              <a:rPr lang="en-US" altLang="ko-KR" b="1" baseline="30000" dirty="0" smtClean="0"/>
              <a:t>T</a:t>
            </a:r>
            <a:r>
              <a:rPr lang="en-US" altLang="ko-KR" b="1" i="1" dirty="0" smtClean="0"/>
              <a:t>b.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LEAST SQUARES APPROXIMATIONS (2)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887720"/>
            <a:ext cx="68865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2736304"/>
          </a:xfrm>
        </p:spPr>
        <p:txBody>
          <a:bodyPr/>
          <a:lstStyle/>
          <a:p>
            <a:r>
              <a:rPr lang="en-US" altLang="ko-KR" i="1" dirty="0" smtClean="0"/>
              <a:t>The closest line C + </a:t>
            </a:r>
            <a:r>
              <a:rPr lang="en-US" altLang="ko-KR" i="1" dirty="0" err="1" smtClean="0"/>
              <a:t>Dt</a:t>
            </a:r>
            <a:r>
              <a:rPr lang="en-US" altLang="ko-KR" i="1" dirty="0" smtClean="0"/>
              <a:t> has heights p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, …, p</a:t>
            </a:r>
            <a:r>
              <a:rPr lang="en-US" altLang="ko-KR" i="1" baseline="-25000" dirty="0" smtClean="0"/>
              <a:t>m</a:t>
            </a:r>
            <a:r>
              <a:rPr lang="en-US" altLang="ko-KR" i="1" dirty="0" smtClean="0"/>
              <a:t> with errors e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, …, </a:t>
            </a:r>
            <a:r>
              <a:rPr lang="en-US" altLang="ko-KR" i="1" dirty="0" err="1" smtClean="0"/>
              <a:t>e</a:t>
            </a:r>
            <a:r>
              <a:rPr lang="en-US" altLang="ko-KR" i="1" baseline="-25000" dirty="0" err="1" smtClean="0"/>
              <a:t>m</a:t>
            </a:r>
            <a:r>
              <a:rPr lang="en-US" altLang="ko-KR" i="1" dirty="0" smtClean="0"/>
              <a:t>.  A</a:t>
            </a:r>
            <a:r>
              <a:rPr lang="en-US" altLang="ko-KR" i="1" baseline="30000" dirty="0" smtClean="0"/>
              <a:t>T</a:t>
            </a:r>
            <a:r>
              <a:rPr lang="en-US" altLang="ko-KR" i="1" dirty="0" smtClean="0"/>
              <a:t>Ax^ = A</a:t>
            </a:r>
            <a:r>
              <a:rPr lang="en-US" altLang="ko-KR" i="1" baseline="30000" dirty="0" smtClean="0"/>
              <a:t>T</a:t>
            </a:r>
            <a:r>
              <a:rPr lang="en-US" altLang="ko-KR" i="1" dirty="0" smtClean="0"/>
              <a:t>b will give x^ = (C, D). The error are </a:t>
            </a:r>
            <a:r>
              <a:rPr lang="en-US" altLang="ko-KR" i="1" dirty="0" err="1" smtClean="0"/>
              <a:t>e</a:t>
            </a:r>
            <a:r>
              <a:rPr lang="en-US" altLang="ko-KR" i="1" baseline="-25000" dirty="0" err="1" smtClean="0"/>
              <a:t>i</a:t>
            </a:r>
            <a:r>
              <a:rPr lang="en-US" altLang="ko-KR" i="1" dirty="0" smtClean="0"/>
              <a:t> = b</a:t>
            </a:r>
            <a:r>
              <a:rPr lang="en-US" altLang="ko-KR" i="1" baseline="-25000" dirty="0" smtClean="0"/>
              <a:t>i</a:t>
            </a:r>
            <a:r>
              <a:rPr lang="en-US" altLang="ko-KR" i="1" dirty="0" smtClean="0"/>
              <a:t> – C – </a:t>
            </a:r>
            <a:r>
              <a:rPr lang="en-US" altLang="ko-KR" i="1" dirty="0" err="1" smtClean="0"/>
              <a:t>Dt</a:t>
            </a:r>
            <a:r>
              <a:rPr lang="en-US" altLang="ko-KR" i="1" baseline="-25000" dirty="0" err="1" smtClean="0"/>
              <a:t>i</a:t>
            </a:r>
            <a:r>
              <a:rPr lang="en-US" altLang="ko-KR" i="1" dirty="0" smtClean="0"/>
              <a:t>.</a:t>
            </a:r>
          </a:p>
          <a:p>
            <a:r>
              <a:rPr lang="en-US" altLang="ko-KR" i="1" dirty="0" smtClean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Fitting a Straight Line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420888"/>
            <a:ext cx="56102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429000"/>
            <a:ext cx="51625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437112"/>
            <a:ext cx="68961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53530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484784"/>
            <a:ext cx="520065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8575" y="4962525"/>
            <a:ext cx="53054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1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Orthogonal columns are so helpful that it is worth moving the time origin to produce them. To do that, subtract away the average time </a:t>
            </a:r>
            <a:r>
              <a:rPr lang="en-US" altLang="ko-KR" i="1" dirty="0" smtClean="0"/>
              <a:t>t^ = (t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 + … + t</a:t>
            </a:r>
            <a:r>
              <a:rPr lang="en-US" altLang="ko-KR" i="1" baseline="-25000" dirty="0" smtClean="0"/>
              <a:t>m</a:t>
            </a:r>
            <a:r>
              <a:rPr lang="en-US" altLang="ko-KR" i="1" dirty="0" smtClean="0"/>
              <a:t>)/m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The shifted times </a:t>
            </a:r>
            <a:r>
              <a:rPr lang="en-US" altLang="ko-KR" i="1" dirty="0" smtClean="0"/>
              <a:t>T</a:t>
            </a:r>
            <a:r>
              <a:rPr lang="en-US" altLang="ko-KR" i="1" baseline="-25000" dirty="0" smtClean="0"/>
              <a:t>i</a:t>
            </a:r>
            <a:r>
              <a:rPr lang="en-US" altLang="ko-KR" i="1" dirty="0" smtClean="0"/>
              <a:t> = </a:t>
            </a:r>
            <a:r>
              <a:rPr lang="en-US" altLang="ko-KR" i="1" dirty="0" err="1" smtClean="0"/>
              <a:t>t</a:t>
            </a:r>
            <a:r>
              <a:rPr lang="en-US" altLang="ko-KR" i="1" baseline="-25000" dirty="0" err="1" smtClean="0"/>
              <a:t>i</a:t>
            </a:r>
            <a:r>
              <a:rPr lang="en-US" altLang="ko-KR" i="1" dirty="0" smtClean="0"/>
              <a:t> – t^</a:t>
            </a:r>
            <a:r>
              <a:rPr lang="en-US" altLang="ko-KR" dirty="0" smtClean="0"/>
              <a:t> add to zero. With the columns now orthogonal, </a:t>
            </a:r>
            <a:r>
              <a:rPr lang="en-US" altLang="ko-KR" i="1" dirty="0" smtClean="0"/>
              <a:t>A</a:t>
            </a:r>
            <a:r>
              <a:rPr lang="en-US" altLang="ko-KR" i="1" baseline="30000" dirty="0" smtClean="0"/>
              <a:t>T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is diagonal. Its entries are </a:t>
            </a:r>
            <a:r>
              <a:rPr lang="en-US" altLang="ko-KR" i="1" dirty="0" smtClean="0"/>
              <a:t>m</a:t>
            </a:r>
            <a:r>
              <a:rPr lang="en-US" altLang="ko-KR" dirty="0" smtClean="0"/>
              <a:t> and </a:t>
            </a:r>
            <a:r>
              <a:rPr lang="en-US" altLang="ko-KR" i="1" dirty="0" smtClean="0"/>
              <a:t>T</a:t>
            </a:r>
            <a:r>
              <a:rPr lang="en-US" altLang="ko-KR" i="1" baseline="-25000" dirty="0" smtClean="0"/>
              <a:t>1</a:t>
            </a:r>
            <a:r>
              <a:rPr lang="en-US" altLang="ko-KR" i="1" baseline="30000" dirty="0" smtClean="0"/>
              <a:t>2</a:t>
            </a:r>
            <a:r>
              <a:rPr lang="en-US" altLang="ko-KR" i="1" dirty="0" smtClean="0"/>
              <a:t> + … + T</a:t>
            </a:r>
            <a:r>
              <a:rPr lang="en-US" altLang="ko-KR" i="1" baseline="-25000" dirty="0" smtClean="0"/>
              <a:t>m</a:t>
            </a:r>
            <a:r>
              <a:rPr lang="en-US" altLang="ko-KR" i="1" baseline="30000" dirty="0" smtClean="0"/>
              <a:t>2</a:t>
            </a:r>
            <a:r>
              <a:rPr lang="en-US" altLang="ko-KR" dirty="0" smtClean="0"/>
              <a:t>. The best </a:t>
            </a:r>
            <a:r>
              <a:rPr lang="en-US" altLang="ko-KR" i="1" dirty="0" smtClean="0"/>
              <a:t>C</a:t>
            </a:r>
            <a:r>
              <a:rPr lang="en-US" altLang="ko-KR" dirty="0" smtClean="0"/>
              <a:t> and </a:t>
            </a:r>
            <a:r>
              <a:rPr lang="en-US" altLang="ko-KR" i="1" dirty="0" smtClean="0"/>
              <a:t>D</a:t>
            </a:r>
            <a:r>
              <a:rPr lang="en-US" altLang="ko-KR" dirty="0" smtClean="0"/>
              <a:t> have direct formulas:</a:t>
            </a:r>
          </a:p>
          <a:p>
            <a:pPr lvl="1"/>
            <a:r>
              <a:rPr lang="en-US" altLang="ko-KR" i="1" dirty="0" smtClean="0"/>
              <a:t>C = (b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 + … + </a:t>
            </a:r>
            <a:r>
              <a:rPr lang="en-US" altLang="ko-KR" i="1" dirty="0" err="1" smtClean="0"/>
              <a:t>b</a:t>
            </a:r>
            <a:r>
              <a:rPr lang="en-US" altLang="ko-KR" i="1" baseline="-25000" dirty="0" err="1" smtClean="0"/>
              <a:t>m</a:t>
            </a:r>
            <a:r>
              <a:rPr lang="en-US" altLang="ko-KR" i="1" dirty="0" smtClean="0"/>
              <a:t>)/m</a:t>
            </a:r>
          </a:p>
          <a:p>
            <a:pPr lvl="1"/>
            <a:r>
              <a:rPr lang="en-US" altLang="ko-KR" i="1" dirty="0" smtClean="0"/>
              <a:t>D = (b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T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 + … + </a:t>
            </a:r>
            <a:r>
              <a:rPr lang="en-US" altLang="ko-KR" i="1" dirty="0" err="1" smtClean="0"/>
              <a:t>b</a:t>
            </a:r>
            <a:r>
              <a:rPr lang="en-US" altLang="ko-KR" i="1" baseline="-25000" dirty="0" err="1" smtClean="0"/>
              <a:t>m</a:t>
            </a:r>
            <a:r>
              <a:rPr lang="en-US" altLang="ko-KR" i="1" dirty="0" err="1" smtClean="0"/>
              <a:t>T</a:t>
            </a:r>
            <a:r>
              <a:rPr lang="en-US" altLang="ko-KR" i="1" baseline="-25000" dirty="0" err="1" smtClean="0"/>
              <a:t>m</a:t>
            </a:r>
            <a:r>
              <a:rPr lang="en-US" altLang="ko-KR" i="1" dirty="0" smtClean="0"/>
              <a:t>)/(T</a:t>
            </a:r>
            <a:r>
              <a:rPr lang="en-US" altLang="ko-KR" i="1" baseline="-25000" dirty="0" smtClean="0"/>
              <a:t>1</a:t>
            </a:r>
            <a:r>
              <a:rPr lang="en-US" altLang="ko-KR" i="1" baseline="30000" dirty="0" smtClean="0"/>
              <a:t>2</a:t>
            </a:r>
            <a:r>
              <a:rPr lang="en-US" altLang="ko-KR" i="1" dirty="0" smtClean="0"/>
              <a:t> + … + T</a:t>
            </a:r>
            <a:r>
              <a:rPr lang="en-US" altLang="ko-KR" i="1" baseline="-25000" dirty="0" smtClean="0"/>
              <a:t>m</a:t>
            </a:r>
            <a:r>
              <a:rPr lang="en-US" altLang="ko-KR" i="1" baseline="30000" dirty="0" smtClean="0"/>
              <a:t>2</a:t>
            </a:r>
            <a:r>
              <a:rPr lang="en-US" altLang="ko-KR" i="1" dirty="0" smtClean="0"/>
              <a:t>) </a:t>
            </a:r>
          </a:p>
          <a:p>
            <a:pPr lvl="1"/>
            <a:endParaRPr lang="en-US" altLang="ko-KR" i="1" dirty="0" smtClean="0"/>
          </a:p>
          <a:p>
            <a:r>
              <a:rPr lang="en-US" altLang="ko-KR" b="1" i="1" dirty="0" smtClean="0"/>
              <a:t>The best line is C + DT</a:t>
            </a:r>
            <a:r>
              <a:rPr lang="en-US" altLang="ko-KR" i="1" dirty="0" smtClean="0"/>
              <a:t> or C + D(t - t^)</a:t>
            </a:r>
            <a:r>
              <a:rPr lang="en-US" altLang="ko-KR" dirty="0" smtClean="0"/>
              <a:t>. The time shift that makes ATA diagonal is an example of the Gram-Schmidt process: </a:t>
            </a:r>
            <a:r>
              <a:rPr lang="en-US" altLang="ko-KR" i="1" dirty="0" smtClean="0"/>
              <a:t>orthogonalize the columns in advance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Fitting a Straight Line (2)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ko-KR" dirty="0" smtClean="0"/>
              <a:t>Fitting by a Parabola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7096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2232248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This section has tow goals. The first is to see how orthogonality can make calculations simpler. Dot products are zero-so </a:t>
            </a:r>
            <a:r>
              <a:rPr lang="en-US" altLang="ko-KR" i="1" dirty="0" smtClean="0"/>
              <a:t>A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becomes a diagonal matrix. The second goal is to </a:t>
            </a:r>
            <a:r>
              <a:rPr lang="en-US" altLang="ko-KR" b="1" i="1" dirty="0" smtClean="0"/>
              <a:t>construct orthogonal vectors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What a basis consists of-independent vectors that span the space. The basis vectors could meet at nay angle (except 0</a:t>
            </a:r>
            <a:r>
              <a:rPr lang="en-US" altLang="ko-KR" baseline="30000" dirty="0" smtClean="0"/>
              <a:t>o</a:t>
            </a:r>
            <a:r>
              <a:rPr lang="en-US" altLang="ko-KR" dirty="0" smtClean="0"/>
              <a:t> and 180</a:t>
            </a:r>
            <a:r>
              <a:rPr lang="en-US" altLang="ko-KR" baseline="30000" dirty="0" smtClean="0"/>
              <a:t>o</a:t>
            </a:r>
            <a:r>
              <a:rPr lang="en-US" altLang="ko-KR" dirty="0" smtClean="0"/>
              <a:t>).</a:t>
            </a:r>
          </a:p>
          <a:p>
            <a:r>
              <a:rPr lang="en-US" altLang="ko-KR" dirty="0" smtClean="0"/>
              <a:t>DEFINITION The vectors </a:t>
            </a:r>
            <a:r>
              <a:rPr lang="en-US" altLang="ko-KR" i="1" dirty="0" smtClean="0"/>
              <a:t>q</a:t>
            </a:r>
            <a:r>
              <a:rPr lang="en-US" altLang="ko-KR" i="1" baseline="-25000" dirty="0" smtClean="0"/>
              <a:t>1</a:t>
            </a:r>
            <a:r>
              <a:rPr lang="en-US" altLang="ko-KR" dirty="0" smtClean="0"/>
              <a:t>, …, </a:t>
            </a:r>
            <a:r>
              <a:rPr lang="en-US" altLang="ko-KR" i="1" dirty="0" err="1" smtClean="0"/>
              <a:t>q</a:t>
            </a:r>
            <a:r>
              <a:rPr lang="en-US" altLang="ko-KR" i="1" baseline="-25000" dirty="0" err="1" smtClean="0"/>
              <a:t>n</a:t>
            </a:r>
            <a:r>
              <a:rPr lang="en-US" altLang="ko-KR" dirty="0" smtClean="0"/>
              <a:t> are</a:t>
            </a:r>
            <a:r>
              <a:rPr lang="ko-KR" altLang="en-US" dirty="0" smtClean="0"/>
              <a:t> </a:t>
            </a:r>
            <a:r>
              <a:rPr lang="en-US" altLang="ko-KR" b="1" i="1" dirty="0" smtClean="0"/>
              <a:t>orthonormal</a:t>
            </a:r>
            <a:r>
              <a:rPr lang="en-US" altLang="ko-KR" dirty="0" smtClean="0"/>
              <a:t> if </a:t>
            </a:r>
            <a:r>
              <a:rPr lang="en-US" altLang="ko-KR" i="1" dirty="0" err="1" smtClean="0"/>
              <a:t>q</a:t>
            </a:r>
            <a:r>
              <a:rPr lang="en-US" altLang="ko-KR" i="1" baseline="-25000" dirty="0" err="1" smtClean="0"/>
              <a:t>i</a:t>
            </a:r>
            <a:r>
              <a:rPr lang="en-US" altLang="ko-KR" baseline="30000" dirty="0" err="1" smtClean="0"/>
              <a:t>T</a:t>
            </a:r>
            <a:r>
              <a:rPr lang="en-US" altLang="ko-KR" i="1" dirty="0" err="1" smtClean="0"/>
              <a:t>q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 = 0 when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&lt;&gt; j and </a:t>
            </a:r>
            <a:r>
              <a:rPr lang="en-US" altLang="ko-KR" i="1" dirty="0" err="1" smtClean="0"/>
              <a:t>q</a:t>
            </a:r>
            <a:r>
              <a:rPr lang="en-US" altLang="ko-KR" i="1" baseline="-25000" dirty="0" err="1" smtClean="0"/>
              <a:t>i</a:t>
            </a:r>
            <a:r>
              <a:rPr lang="en-US" altLang="ko-KR" baseline="30000" dirty="0" err="1" smtClean="0"/>
              <a:t>T</a:t>
            </a:r>
            <a:r>
              <a:rPr lang="en-US" altLang="ko-KR" i="1" dirty="0" err="1" smtClean="0"/>
              <a:t>q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 = 1 when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= j. A matrix with orthonormal columns is assigned the special letter Q.</a:t>
            </a:r>
          </a:p>
          <a:p>
            <a:r>
              <a:rPr lang="en-US" altLang="ko-KR" b="1" i="1" dirty="0" smtClean="0"/>
              <a:t>The matrix Q is easy to work because Q</a:t>
            </a:r>
            <a:r>
              <a:rPr lang="en-US" altLang="ko-KR" b="1" baseline="30000" dirty="0" smtClean="0"/>
              <a:t>T</a:t>
            </a:r>
            <a:r>
              <a:rPr lang="en-US" altLang="ko-KR" b="1" i="1" dirty="0" smtClean="0"/>
              <a:t>Q = I</a:t>
            </a:r>
            <a:r>
              <a:rPr lang="en-US" altLang="ko-KR" dirty="0" smtClean="0"/>
              <a:t>. When </a:t>
            </a:r>
            <a:r>
              <a:rPr lang="en-US" altLang="ko-KR" i="1" dirty="0" smtClean="0"/>
              <a:t>Q</a:t>
            </a:r>
            <a:r>
              <a:rPr lang="en-US" altLang="ko-KR" dirty="0" smtClean="0"/>
              <a:t> is square, </a:t>
            </a:r>
            <a:r>
              <a:rPr lang="en-US" altLang="ko-KR" i="1" dirty="0" smtClean="0"/>
              <a:t>Q</a:t>
            </a:r>
            <a:r>
              <a:rPr lang="en-US" altLang="ko-KR" baseline="30000" dirty="0" smtClean="0"/>
              <a:t>T</a:t>
            </a:r>
            <a:r>
              <a:rPr lang="en-US" altLang="ko-KR" i="1" dirty="0" smtClean="0"/>
              <a:t>Q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I</a:t>
            </a:r>
            <a:r>
              <a:rPr lang="en-US" altLang="ko-KR" dirty="0" smtClean="0"/>
              <a:t> means that </a:t>
            </a:r>
            <a:r>
              <a:rPr lang="en-US" altLang="ko-KR" i="1" dirty="0" smtClean="0"/>
              <a:t>Q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Q</a:t>
            </a:r>
            <a:r>
              <a:rPr lang="en-US" altLang="ko-KR" baseline="30000" dirty="0" smtClean="0"/>
              <a:t>-1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transpose = inverse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4.4 ORTHOGONAL BASES GRAM-SCHMIDT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140968"/>
            <a:ext cx="66675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941168"/>
            <a:ext cx="65151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76672"/>
            <a:ext cx="68294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573016"/>
            <a:ext cx="6905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32656"/>
            <a:ext cx="670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204864"/>
            <a:ext cx="67532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356992"/>
            <a:ext cx="69532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88640"/>
            <a:ext cx="68389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Projecting Using Orthogonal Bases: </a:t>
            </a:r>
            <a:r>
              <a:rPr lang="en-US" altLang="ko-KR" sz="2800" i="1" dirty="0" smtClean="0"/>
              <a:t>Q</a:t>
            </a:r>
            <a:r>
              <a:rPr lang="en-US" altLang="ko-KR" sz="2800" dirty="0" smtClean="0"/>
              <a:t> replaces </a:t>
            </a:r>
            <a:r>
              <a:rPr lang="en-US" altLang="ko-KR" sz="2800" i="1" dirty="0" smtClean="0"/>
              <a:t>A</a:t>
            </a:r>
            <a:endParaRPr lang="ko-KR" altLang="en-US" sz="28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6781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Projecting Using Orthogonal Bases: </a:t>
            </a:r>
            <a:r>
              <a:rPr lang="en-US" altLang="ko-KR" sz="2800" i="1" dirty="0" smtClean="0"/>
              <a:t>Q</a:t>
            </a:r>
            <a:r>
              <a:rPr lang="en-US" altLang="ko-KR" sz="2800" dirty="0" smtClean="0"/>
              <a:t> replaces </a:t>
            </a:r>
            <a:r>
              <a:rPr lang="en-US" altLang="ko-KR" sz="2800" i="1" dirty="0" smtClean="0"/>
              <a:t>A</a:t>
            </a:r>
            <a:endParaRPr lang="ko-KR" altLang="en-US" sz="28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80728"/>
            <a:ext cx="68199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76672"/>
            <a:ext cx="68484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1662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Now we find a way to create orthonormal vectors.</a:t>
            </a:r>
          </a:p>
          <a:p>
            <a:r>
              <a:rPr lang="en-US" altLang="ko-KR" dirty="0" smtClean="0"/>
              <a:t>Start with three independent vectors 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 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 c</a:t>
            </a:r>
            <a:r>
              <a:rPr lang="en-US" altLang="ko-KR" dirty="0" smtClean="0"/>
              <a:t>. We intent to construct three orthogonal vectors A, B, C. Then (at the end is easiest) we divide A, B, C by their lengths. That produces three orthonormal vectors q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= A/||A||, q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= B/||B||, q</a:t>
            </a:r>
            <a:r>
              <a:rPr lang="en-US" altLang="ko-KR" baseline="-25000" dirty="0" smtClean="0"/>
              <a:t>3 </a:t>
            </a:r>
            <a:r>
              <a:rPr lang="en-US" altLang="ko-KR" dirty="0" smtClean="0"/>
              <a:t>= C/||C||.</a:t>
            </a:r>
          </a:p>
          <a:p>
            <a:r>
              <a:rPr lang="en-US" altLang="ko-KR" dirty="0" smtClean="0"/>
              <a:t>Gram-Schmidt Begin by choosing A = a. This first direction is accepted. The next direction B must be perpendicular to A. </a:t>
            </a:r>
            <a:r>
              <a:rPr lang="en-US" altLang="ko-KR" b="1" i="1" dirty="0" smtClean="0"/>
              <a:t>Start with b and subtract its projection along A</a:t>
            </a:r>
            <a:r>
              <a:rPr lang="en-US" altLang="ko-KR" dirty="0" smtClean="0"/>
              <a:t>. This leaves the perpendicular part, which is the orthogonal vector B:</a:t>
            </a:r>
          </a:p>
          <a:p>
            <a:pPr lvl="1"/>
            <a:r>
              <a:rPr lang="en-US" altLang="ko-KR" dirty="0" smtClean="0"/>
              <a:t>Gram-Schmidt idea        B = b – (A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b/A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A)A.          (7)</a:t>
            </a:r>
          </a:p>
          <a:p>
            <a:r>
              <a:rPr lang="en-US" altLang="ko-KR" dirty="0" smtClean="0"/>
              <a:t>A and B are orthogonal in Figure R.11. Take the dot product with A to verify that 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B = 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b – 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b = 0. This vector B is what we have called the error vector e, perpendicular to A. Notice that B in equation (7) is not zero (otherwise a and b would be dependent). The directions A and B are now set.</a:t>
            </a:r>
          </a:p>
          <a:p>
            <a:r>
              <a:rPr lang="en-US" altLang="ko-KR" dirty="0" smtClean="0"/>
              <a:t>The third directions start with c. This is not a combination of A and B (because c is not a combination of a and b). But most likely c is not perpendicular to A and B. So subtract off its components in those two directions to get C:</a:t>
            </a:r>
          </a:p>
          <a:p>
            <a:pPr lvl="1"/>
            <a:r>
              <a:rPr lang="en-US" altLang="ko-KR" dirty="0" smtClean="0"/>
              <a:t>C = c – (</a:t>
            </a:r>
            <a:r>
              <a:rPr lang="en-US" altLang="ko-KR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dirty="0" err="1" smtClean="0"/>
              <a:t>c</a:t>
            </a:r>
            <a:r>
              <a:rPr lang="en-US" altLang="ko-KR" dirty="0" smtClean="0"/>
              <a:t>/A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A)A – (</a:t>
            </a:r>
            <a:r>
              <a:rPr lang="en-US" altLang="ko-KR" dirty="0" err="1" smtClean="0"/>
              <a:t>B</a:t>
            </a:r>
            <a:r>
              <a:rPr lang="en-US" altLang="ko-KR" baseline="30000" dirty="0" err="1" smtClean="0"/>
              <a:t>T</a:t>
            </a:r>
            <a:r>
              <a:rPr lang="en-US" altLang="ko-KR" dirty="0" err="1" smtClean="0"/>
              <a:t>c</a:t>
            </a:r>
            <a:r>
              <a:rPr lang="en-US" altLang="ko-KR" dirty="0" smtClean="0"/>
              <a:t>/B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B)B.                 (8)</a:t>
            </a:r>
          </a:p>
          <a:p>
            <a:r>
              <a:rPr lang="en-US" altLang="ko-KR" dirty="0" smtClean="0"/>
              <a:t>This is the one and only idea of the Gram-Schmidt process. </a:t>
            </a:r>
            <a:r>
              <a:rPr lang="en-US" altLang="ko-KR" b="1" i="1" dirty="0" smtClean="0"/>
              <a:t>Subtract from every new vector its projections in the directions already set</a:t>
            </a:r>
            <a:r>
              <a:rPr lang="en-US" altLang="ko-KR" dirty="0" smtClean="0"/>
              <a:t>. That idea is repeated at every step.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The Gram-Schmidt Process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4664"/>
            <a:ext cx="52959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869160"/>
            <a:ext cx="52673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The Gram-Schmidt Process (2)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67818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88254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We started a matrix A, whose columns were a, b, c. We ended with a matrix Q, whose columns are q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q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q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. How are those matrices related? Since the vectors a, b, c are combinations of the </a:t>
            </a:r>
            <a:r>
              <a:rPr lang="en-US" altLang="ko-KR" dirty="0" err="1" smtClean="0"/>
              <a:t>q’s</a:t>
            </a:r>
            <a:r>
              <a:rPr lang="en-US" altLang="ko-KR" dirty="0" smtClean="0"/>
              <a:t> (and vice versa), there must be a third matrix connecting A to Q. Call it R.</a:t>
            </a:r>
          </a:p>
          <a:p>
            <a:r>
              <a:rPr lang="en-US" altLang="ko-KR" dirty="0" smtClean="0"/>
              <a:t>The first step was q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= a/||a|| (other vectors not involved). The second step was equation (7), where b is a combination of A and B. At that stage C and q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 were not involved. This non-involvement of later vectors is the key point of Gram-Schmidt:</a:t>
            </a:r>
          </a:p>
          <a:p>
            <a:pPr lvl="1"/>
            <a:r>
              <a:rPr lang="en-US" altLang="ko-KR" dirty="0" smtClean="0"/>
              <a:t>The vectors a and A and q1 are all along a single line.</a:t>
            </a:r>
          </a:p>
          <a:p>
            <a:pPr lvl="1"/>
            <a:r>
              <a:rPr lang="en-US" altLang="ko-KR" dirty="0" smtClean="0"/>
              <a:t>The vectors a, b and A, B and q1, q2 are all in the same plane.</a:t>
            </a:r>
          </a:p>
          <a:p>
            <a:pPr lvl="1"/>
            <a:r>
              <a:rPr lang="en-US" altLang="ko-KR" dirty="0" smtClean="0"/>
              <a:t>The vectors a, b, c and A, B, C and q1, q2, q3 are in one subspace(dimension 3).</a:t>
            </a:r>
          </a:p>
          <a:p>
            <a:r>
              <a:rPr lang="en-US" altLang="ko-KR" dirty="0" smtClean="0"/>
              <a:t>At every step 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…, </a:t>
            </a:r>
            <a:r>
              <a:rPr lang="en-US" altLang="ko-KR" dirty="0" err="1" smtClean="0"/>
              <a:t>a</a:t>
            </a:r>
            <a:r>
              <a:rPr lang="en-US" altLang="ko-KR" baseline="-25000" dirty="0" err="1" smtClean="0"/>
              <a:t>k</a:t>
            </a:r>
            <a:r>
              <a:rPr lang="en-US" altLang="ko-KR" dirty="0" smtClean="0"/>
              <a:t> are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combinations of q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…, </a:t>
            </a:r>
            <a:r>
              <a:rPr lang="en-US" altLang="ko-KR" dirty="0" err="1" smtClean="0"/>
              <a:t>q</a:t>
            </a:r>
            <a:r>
              <a:rPr lang="en-US" altLang="ko-KR" baseline="-25000" dirty="0" err="1" smtClean="0"/>
              <a:t>k</a:t>
            </a:r>
            <a:r>
              <a:rPr lang="en-US" altLang="ko-KR" dirty="0" smtClean="0"/>
              <a:t>. Later </a:t>
            </a:r>
            <a:r>
              <a:rPr lang="en-US" altLang="ko-KR" dirty="0" err="1" smtClean="0"/>
              <a:t>q’s</a:t>
            </a:r>
            <a:r>
              <a:rPr lang="en-US" altLang="ko-KR" dirty="0" smtClean="0"/>
              <a:t> are not involved. The connecting matrix R is triangular, and we have A = QR:</a:t>
            </a:r>
          </a:p>
          <a:p>
            <a:r>
              <a:rPr lang="en-US" altLang="ko-KR" dirty="0" smtClean="0"/>
              <a:t>A = QR is Gram-Schmidt in a nutshell.</a:t>
            </a:r>
          </a:p>
          <a:p>
            <a:r>
              <a:rPr lang="en-US" altLang="ko-KR" dirty="0" smtClean="0"/>
              <a:t>Multiply by Q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 to see why R = Q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A.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The Factorization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QR</a:t>
            </a:r>
            <a:endParaRPr lang="ko-KR" alt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5445224"/>
            <a:ext cx="62674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3672408"/>
          </a:xfrm>
        </p:spPr>
        <p:txBody>
          <a:bodyPr/>
          <a:lstStyle/>
          <a:p>
            <a:r>
              <a:rPr lang="en-US" altLang="ko-KR" b="1" dirty="0" smtClean="0"/>
              <a:t>4K (Gram-Schmidt)</a:t>
            </a:r>
            <a:r>
              <a:rPr lang="en-US" altLang="ko-KR" dirty="0" smtClean="0"/>
              <a:t> From independent vectors a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.., a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, Gram-Schmidt constructs orthonormal vectors q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.., q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. The matrices with these columns satisfy A = QR. The R = Q</a:t>
            </a:r>
            <a:r>
              <a:rPr lang="en-US" altLang="ko-KR" baseline="-25000" dirty="0" smtClean="0"/>
              <a:t>T</a:t>
            </a:r>
            <a:r>
              <a:rPr lang="en-US" altLang="ko-KR" dirty="0" smtClean="0"/>
              <a:t>A is triangular because later </a:t>
            </a:r>
            <a:r>
              <a:rPr lang="en-US" altLang="ko-KR" dirty="0" err="1" smtClean="0"/>
              <a:t>q’s</a:t>
            </a:r>
            <a:r>
              <a:rPr lang="en-US" altLang="ko-KR" dirty="0" smtClean="0"/>
              <a:t> are orthonormal to earlier </a:t>
            </a:r>
            <a:r>
              <a:rPr lang="en-US" altLang="ko-KR" dirty="0" err="1" smtClean="0"/>
              <a:t>a’s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Because of the square roots, QR looks less beautiful than LU. Both factorizations are absolutely central to calculations in linear algebra.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The Factorization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QR (2)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725144"/>
            <a:ext cx="6562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324036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Any m by n matrix A with independent columns can be factored into QR. The m by n matrix Q has orthonormal columns, and the square matrix R is upper triangular with positive diagonal, We must not forget whey this is useful for least square: </a:t>
            </a:r>
            <a:r>
              <a:rPr lang="en-US" altLang="ko-KR" b="1" i="1" dirty="0" smtClean="0"/>
              <a:t>A</a:t>
            </a:r>
            <a:r>
              <a:rPr lang="en-US" altLang="ko-KR" b="1" i="1" baseline="30000" dirty="0" smtClean="0"/>
              <a:t>T</a:t>
            </a:r>
            <a:r>
              <a:rPr lang="en-US" altLang="ko-KR" b="1" i="1" dirty="0" smtClean="0"/>
              <a:t>A equals R</a:t>
            </a:r>
            <a:r>
              <a:rPr lang="en-US" altLang="ko-KR" b="1" i="1" baseline="30000" dirty="0" smtClean="0"/>
              <a:t>T</a:t>
            </a:r>
            <a:r>
              <a:rPr lang="en-US" altLang="ko-KR" b="1" i="1" dirty="0" smtClean="0"/>
              <a:t>Q</a:t>
            </a:r>
            <a:r>
              <a:rPr lang="en-US" altLang="ko-KR" b="1" i="1" baseline="30000" dirty="0" smtClean="0"/>
              <a:t>T</a:t>
            </a:r>
            <a:r>
              <a:rPr lang="en-US" altLang="ko-KR" b="1" i="1" dirty="0" smtClean="0"/>
              <a:t>QR = R</a:t>
            </a:r>
            <a:r>
              <a:rPr lang="en-US" altLang="ko-KR" b="1" i="1" baseline="30000" dirty="0" smtClean="0"/>
              <a:t>T</a:t>
            </a:r>
            <a:r>
              <a:rPr lang="en-US" altLang="ko-KR" b="1" i="1" dirty="0" smtClean="0"/>
              <a:t>R</a:t>
            </a:r>
            <a:r>
              <a:rPr lang="en-US" altLang="ko-KR" dirty="0" smtClean="0"/>
              <a:t>. The least squares equation A</a:t>
            </a:r>
            <a:r>
              <a:rPr lang="en-US" altLang="ko-KR" baseline="30000" dirty="0" smtClean="0"/>
              <a:t>T</a:t>
            </a:r>
            <a:r>
              <a:rPr lang="en-US" altLang="ko-KR" dirty="0" smtClean="0"/>
              <a:t>Ax^ = </a:t>
            </a:r>
            <a:r>
              <a:rPr lang="en-US" altLang="ko-KR" dirty="0" err="1" smtClean="0"/>
              <a:t>A</a:t>
            </a:r>
            <a:r>
              <a:rPr lang="en-US" altLang="ko-KR" baseline="30000" dirty="0" err="1" smtClean="0"/>
              <a:t>t</a:t>
            </a:r>
            <a:r>
              <a:rPr lang="en-US" altLang="ko-KR" dirty="0" err="1" smtClean="0"/>
              <a:t>b</a:t>
            </a:r>
            <a:r>
              <a:rPr lang="en-US" altLang="ko-KR" dirty="0" smtClean="0"/>
              <a:t> simplifies to </a:t>
            </a:r>
          </a:p>
          <a:p>
            <a:pPr lvl="1"/>
            <a:r>
              <a:rPr lang="en-US" altLang="ko-KR" dirty="0" smtClean="0"/>
              <a:t>                              </a:t>
            </a:r>
            <a:r>
              <a:rPr lang="en-US" altLang="ko-KR" i="1" dirty="0" err="1" smtClean="0"/>
              <a:t>R</a:t>
            </a:r>
            <a:r>
              <a:rPr lang="en-US" altLang="ko-KR" i="1" baseline="30000" dirty="0" err="1" smtClean="0"/>
              <a:t>T</a:t>
            </a:r>
            <a:r>
              <a:rPr lang="en-US" altLang="ko-KR" i="1" dirty="0" err="1" smtClean="0"/>
              <a:t>Rx</a:t>
            </a:r>
            <a:r>
              <a:rPr lang="en-US" altLang="ko-KR" i="1" dirty="0" smtClean="0"/>
              <a:t>^ = </a:t>
            </a:r>
            <a:r>
              <a:rPr lang="en-US" altLang="ko-KR" i="1" dirty="0" err="1" smtClean="0"/>
              <a:t>R</a:t>
            </a:r>
            <a:r>
              <a:rPr lang="en-US" altLang="ko-KR" i="1" baseline="30000" dirty="0" err="1" smtClean="0"/>
              <a:t>T</a:t>
            </a:r>
            <a:r>
              <a:rPr lang="en-US" altLang="ko-KR" i="1" dirty="0" err="1" smtClean="0"/>
              <a:t>Q</a:t>
            </a:r>
            <a:r>
              <a:rPr lang="en-US" altLang="ko-KR" i="1" baseline="30000" dirty="0" err="1" smtClean="0"/>
              <a:t>T</a:t>
            </a:r>
            <a:r>
              <a:rPr lang="en-US" altLang="ko-KR" i="1" dirty="0" err="1" smtClean="0"/>
              <a:t>b</a:t>
            </a:r>
            <a:r>
              <a:rPr lang="en-US" altLang="ko-KR" i="1" dirty="0" smtClean="0"/>
              <a:t> or Rx^ = </a:t>
            </a:r>
            <a:r>
              <a:rPr lang="en-US" altLang="ko-KR" i="1" dirty="0" err="1" smtClean="0"/>
              <a:t>Q</a:t>
            </a:r>
            <a:r>
              <a:rPr lang="en-US" altLang="ko-KR" i="1" baseline="30000" dirty="0" err="1" smtClean="0"/>
              <a:t>T</a:t>
            </a:r>
            <a:r>
              <a:rPr lang="en-US" altLang="ko-KR" i="1" dirty="0" err="1" smtClean="0"/>
              <a:t>b</a:t>
            </a:r>
            <a:r>
              <a:rPr lang="en-US" altLang="ko-KR" dirty="0" smtClean="0"/>
              <a:t>.      (10)</a:t>
            </a:r>
          </a:p>
          <a:p>
            <a:r>
              <a:rPr lang="en-US" altLang="ko-KR" dirty="0" smtClean="0"/>
              <a:t>Instead of solving Ax = b, which is impossible, we solve Rx^ = </a:t>
            </a:r>
            <a:r>
              <a:rPr lang="en-US" altLang="ko-KR" dirty="0" err="1" smtClean="0"/>
              <a:t>Q</a:t>
            </a:r>
            <a:r>
              <a:rPr lang="en-US" altLang="ko-KR" baseline="30000" dirty="0" err="1" smtClean="0"/>
              <a:t>T</a:t>
            </a:r>
            <a:r>
              <a:rPr lang="en-US" altLang="ko-KR" dirty="0" err="1" smtClean="0"/>
              <a:t>b</a:t>
            </a:r>
            <a:r>
              <a:rPr lang="en-US" altLang="ko-KR" dirty="0" smtClean="0"/>
              <a:t> by back substitution-which is very fast. The real cost is the mn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 multiplications in the Gram-Schmidt process, which are needed to construct the orthogonal Q and the triangular R.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The Factorization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= </a:t>
            </a:r>
            <a:r>
              <a:rPr lang="en-US" altLang="ko-KR" i="1" dirty="0" smtClean="0"/>
              <a:t>QR (3)</a:t>
            </a:r>
            <a:endParaRPr lang="ko-KR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76672"/>
            <a:ext cx="6791325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836712"/>
            <a:ext cx="695325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9451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The determinant of a square matrix is a single number. That number contains an amazing amount of information about the matrix. It tells immediately whether the matrix is invertible. </a:t>
            </a:r>
            <a:r>
              <a:rPr lang="en-US" altLang="ko-KR" b="1" i="1" dirty="0" smtClean="0"/>
              <a:t>The determinant is zero when the matrix has no inverse.</a:t>
            </a:r>
            <a:r>
              <a:rPr lang="en-US" altLang="ko-KR" dirty="0" smtClean="0"/>
              <a:t> When A is invertible, the determinant of A</a:t>
            </a:r>
            <a:r>
              <a:rPr lang="en-US" altLang="ko-KR" baseline="30000" dirty="0" smtClean="0"/>
              <a:t>-1</a:t>
            </a:r>
            <a:r>
              <a:rPr lang="en-US" altLang="ko-KR" dirty="0" smtClean="0"/>
              <a:t> is 1/(det A).</a:t>
            </a:r>
          </a:p>
          <a:p>
            <a:r>
              <a:rPr lang="en-US" altLang="ko-KR" dirty="0" smtClean="0"/>
              <a:t>The product of the pivots is the determinant.</a:t>
            </a:r>
          </a:p>
          <a:p>
            <a:r>
              <a:rPr lang="en-US" altLang="ko-KR" dirty="0" smtClean="0"/>
              <a:t>The determinant changes sign when two rows (or two columns) are exchanged.</a:t>
            </a:r>
          </a:p>
          <a:p>
            <a:r>
              <a:rPr lang="en-US" altLang="ko-KR" dirty="0" smtClean="0"/>
              <a:t>The identity matrix has determinant +1.</a:t>
            </a:r>
          </a:p>
          <a:p>
            <a:r>
              <a:rPr lang="en-US" altLang="ko-KR" dirty="0" smtClean="0"/>
              <a:t>The other essential rule is linearity – but a warning comes first. Linearity does not mean that det( A + B ) = det A + det B. This is absolutely false. The true rule is det( 2I ) = 2</a:t>
            </a:r>
            <a:r>
              <a:rPr lang="en-US" altLang="ko-KR" baseline="30000" dirty="0" smtClean="0"/>
              <a:t>n</a:t>
            </a:r>
            <a:r>
              <a:rPr lang="en-US" altLang="ko-KR" dirty="0" smtClean="0"/>
              <a:t>. Determinant are multiplied by 2</a:t>
            </a:r>
            <a:r>
              <a:rPr lang="en-US" altLang="ko-KR" baseline="30000" dirty="0" smtClean="0"/>
              <a:t>n</a:t>
            </a:r>
            <a:r>
              <a:rPr lang="en-US" altLang="ko-KR" dirty="0" smtClean="0"/>
              <a:t> (not just by 2) when matrices are multiplied by 2.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5 DETERMINANTS</a:t>
            </a:r>
            <a:br>
              <a:rPr lang="en-US" altLang="ko-KR" sz="3200" dirty="0" smtClean="0"/>
            </a:br>
            <a:r>
              <a:rPr lang="en-US" altLang="ko-KR" sz="3200" dirty="0" smtClean="0"/>
              <a:t>The PROPERTIES OF DETERMINANTS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367240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We don’t intend to define the determinant by its formulas. It is better to start with its properties– </a:t>
            </a:r>
            <a:r>
              <a:rPr lang="en-US" altLang="ko-KR" i="1" dirty="0" smtClean="0"/>
              <a:t>sign reversal an linearity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Determinant give A</a:t>
            </a:r>
            <a:r>
              <a:rPr lang="en-US" altLang="ko-KR" baseline="30000" dirty="0" smtClean="0"/>
              <a:t>-1</a:t>
            </a:r>
            <a:r>
              <a:rPr lang="en-US" altLang="ko-KR" dirty="0" smtClean="0"/>
              <a:t> and A</a:t>
            </a:r>
            <a:r>
              <a:rPr lang="en-US" altLang="ko-KR" baseline="30000" dirty="0" smtClean="0"/>
              <a:t>-1</a:t>
            </a:r>
            <a:r>
              <a:rPr lang="en-US" altLang="ko-KR" dirty="0" smtClean="0"/>
              <a:t>b.</a:t>
            </a:r>
          </a:p>
          <a:p>
            <a:pPr lvl="1"/>
            <a:r>
              <a:rPr lang="en-US" altLang="ko-KR" dirty="0" smtClean="0"/>
              <a:t>When the edges of a box are the rows of A, the volume is |det A|.</a:t>
            </a:r>
          </a:p>
          <a:p>
            <a:pPr lvl="1"/>
            <a:r>
              <a:rPr lang="en-US" altLang="ko-KR" dirty="0" smtClean="0"/>
              <a:t>The numbers </a:t>
            </a:r>
            <a:r>
              <a:rPr lang="el-GR" altLang="ko-KR" dirty="0" smtClean="0"/>
              <a:t>λ</a:t>
            </a:r>
            <a:r>
              <a:rPr lang="en-US" altLang="ko-KR" dirty="0" smtClean="0"/>
              <a:t> for which A – </a:t>
            </a:r>
            <a:r>
              <a:rPr lang="el-GR" altLang="ko-KR" dirty="0" smtClean="0"/>
              <a:t>λ</a:t>
            </a:r>
            <a:r>
              <a:rPr lang="en-US" altLang="ko-KR" dirty="0" smtClean="0"/>
              <a:t>I is singular and </a:t>
            </a:r>
            <a:r>
              <a:rPr lang="en-US" altLang="ko-KR" dirty="0" err="1" smtClean="0"/>
              <a:t>det</a:t>
            </a:r>
            <a:r>
              <a:rPr lang="en-US" altLang="ko-KR" dirty="0" smtClean="0"/>
              <a:t>(A – </a:t>
            </a:r>
            <a:r>
              <a:rPr lang="el-GR" altLang="ko-KR" dirty="0" smtClean="0"/>
              <a:t>λ</a:t>
            </a:r>
            <a:r>
              <a:rPr lang="en-US" altLang="ko-KR" dirty="0" smtClean="0"/>
              <a:t>I) = 0 are the eigenvalues of A.</a:t>
            </a:r>
          </a:p>
          <a:p>
            <a:r>
              <a:rPr lang="en-US" altLang="ko-KR" dirty="0" smtClean="0"/>
              <a:t>The determinant is a linear function of each row separately (all other rows stay fixed). If the first row is multiplied by t, the determinant is multiplied </a:t>
            </a:r>
            <a:r>
              <a:rPr lang="en-US" altLang="ko-KR" dirty="0" err="1" smtClean="0"/>
              <a:t>byt</a:t>
            </a:r>
            <a:r>
              <a:rPr lang="en-US" altLang="ko-KR" dirty="0" smtClean="0"/>
              <a:t>. If first rows are added, determinants are added.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933056"/>
            <a:ext cx="60769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5301208"/>
            <a:ext cx="58197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120680"/>
          </a:xfrm>
        </p:spPr>
        <p:txBody>
          <a:bodyPr/>
          <a:lstStyle/>
          <a:p>
            <a:r>
              <a:rPr lang="en-US" altLang="ko-KR" dirty="0" smtClean="0"/>
              <a:t>If two rows of A are equal, then det A = 0.</a:t>
            </a:r>
          </a:p>
          <a:p>
            <a:r>
              <a:rPr lang="en-US" altLang="ko-KR" dirty="0" smtClean="0"/>
              <a:t>Subtracting a multiple of one row from another row leaves det A unchanged.</a:t>
            </a:r>
          </a:p>
          <a:p>
            <a:r>
              <a:rPr lang="en-US" altLang="ko-KR" dirty="0" smtClean="0"/>
              <a:t>A matrix with a row of zeros has det A = 0.</a:t>
            </a:r>
          </a:p>
          <a:p>
            <a:r>
              <a:rPr lang="en-US" altLang="ko-KR" dirty="0" smtClean="0"/>
              <a:t>If A is triangular then det A = a</a:t>
            </a:r>
            <a:r>
              <a:rPr lang="en-US" altLang="ko-KR" baseline="-25000" dirty="0" smtClean="0"/>
              <a:t>11</a:t>
            </a:r>
            <a:r>
              <a:rPr lang="en-US" altLang="ko-KR" dirty="0" smtClean="0"/>
              <a:t>a</a:t>
            </a:r>
            <a:r>
              <a:rPr lang="en-US" altLang="ko-KR" baseline="-25000" dirty="0" smtClean="0"/>
              <a:t>22</a:t>
            </a:r>
            <a:r>
              <a:rPr lang="en-US" altLang="ko-KR" dirty="0" smtClean="0"/>
              <a:t>…</a:t>
            </a:r>
            <a:r>
              <a:rPr lang="en-US" altLang="ko-KR" dirty="0" err="1" smtClean="0"/>
              <a:t>a</a:t>
            </a:r>
            <a:r>
              <a:rPr lang="en-US" altLang="ko-KR" baseline="-25000" dirty="0" err="1" smtClean="0"/>
              <a:t>nn</a:t>
            </a:r>
            <a:r>
              <a:rPr lang="en-US" altLang="ko-KR" dirty="0" smtClean="0"/>
              <a:t> = product of diagonal entries.</a:t>
            </a:r>
          </a:p>
          <a:p>
            <a:r>
              <a:rPr lang="en-US" altLang="ko-KR" dirty="0" smtClean="0"/>
              <a:t>If A is singular  then det A = 0. If A is invertible then det A is not zero.</a:t>
            </a:r>
          </a:p>
          <a:p>
            <a:r>
              <a:rPr lang="en-US" altLang="ko-KR" dirty="0" smtClean="0"/>
              <a:t>The determinant of AB is det A times det B.</a:t>
            </a:r>
          </a:p>
          <a:p>
            <a:r>
              <a:rPr lang="en-US" altLang="ko-KR" dirty="0" smtClean="0"/>
              <a:t>The transpose A</a:t>
            </a:r>
            <a:r>
              <a:rPr lang="en-US" altLang="ko-KR" baseline="30000" dirty="0" smtClean="0"/>
              <a:t>T </a:t>
            </a:r>
            <a:r>
              <a:rPr lang="en-US" altLang="ko-KR" dirty="0" smtClean="0"/>
              <a:t>has the same determinant as A.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PERMUTATIONS AND COFACTORS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24744"/>
            <a:ext cx="53530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636912"/>
            <a:ext cx="43338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789040"/>
            <a:ext cx="64865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Idea </a:t>
            </a:r>
            <a:r>
              <a:rPr lang="en-US" altLang="ko-KR" smtClean="0"/>
              <a:t>Of Elimination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5067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72816"/>
            <a:ext cx="49530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4077072"/>
            <a:ext cx="52863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Determinant by Cofactors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66770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504056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CRAMER’S RULE, INVERSES, AND VOLUMES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92696"/>
            <a:ext cx="69437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372100"/>
            <a:ext cx="66294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69056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70675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04664"/>
            <a:ext cx="67722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Area of a Triangle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67818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67341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1296144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Since </a:t>
            </a:r>
            <a:r>
              <a:rPr lang="en-US" altLang="ko-KR" i="1" dirty="0" smtClean="0"/>
              <a:t>u</a:t>
            </a:r>
            <a:r>
              <a:rPr lang="en-US" altLang="ko-KR" dirty="0" smtClean="0"/>
              <a:t>x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 is a vector, we can take its dot product with a third vector 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. That produces the triple product (</a:t>
            </a:r>
            <a:r>
              <a:rPr lang="en-US" altLang="ko-KR" i="1" dirty="0" smtClean="0"/>
              <a:t>u</a:t>
            </a:r>
            <a:r>
              <a:rPr lang="en-US" altLang="ko-KR" dirty="0" smtClean="0"/>
              <a:t>x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)*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. It is called a “scalar” triple product, because it is a number.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Triple Product = Determinant = Volume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492896"/>
            <a:ext cx="5429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26563"/>
          </a:xfrm>
        </p:spPr>
        <p:txBody>
          <a:bodyPr/>
          <a:lstStyle/>
          <a:p>
            <a:r>
              <a:rPr lang="en-US" altLang="ko-KR" dirty="0" smtClean="0"/>
              <a:t>Eigenvalues have their greatest importance in dynamic problems. Those eigenvalues are a new way to see into the heart of a matrix.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6 EIGENVALUES AND EIGENVECTORS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88254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Ax = </a:t>
            </a:r>
            <a:r>
              <a:rPr lang="el-GR" altLang="ko-KR" dirty="0" smtClean="0"/>
              <a:t>λ</a:t>
            </a:r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(A – </a:t>
            </a:r>
            <a:r>
              <a:rPr lang="el-GR" altLang="ko-KR" dirty="0" smtClean="0"/>
              <a:t>λ</a:t>
            </a:r>
            <a:r>
              <a:rPr lang="en-US" altLang="ko-KR" dirty="0" smtClean="0"/>
              <a:t>I) x = 0</a:t>
            </a:r>
          </a:p>
          <a:p>
            <a:r>
              <a:rPr lang="en-US" altLang="ko-KR" dirty="0" smtClean="0"/>
              <a:t>The eigenvectors x make up the nullspace of A – </a:t>
            </a:r>
            <a:r>
              <a:rPr lang="el-GR" altLang="ko-KR" dirty="0" smtClean="0"/>
              <a:t>λ</a:t>
            </a:r>
            <a:r>
              <a:rPr lang="en-US" altLang="ko-KR" dirty="0" smtClean="0"/>
              <a:t>I.</a:t>
            </a:r>
          </a:p>
          <a:p>
            <a:r>
              <a:rPr lang="en-US" altLang="ko-KR" dirty="0" smtClean="0"/>
              <a:t>If (A – </a:t>
            </a:r>
            <a:r>
              <a:rPr lang="el-GR" altLang="ko-KR" dirty="0" smtClean="0"/>
              <a:t>λ</a:t>
            </a:r>
            <a:r>
              <a:rPr lang="en-US" altLang="ko-KR" dirty="0" smtClean="0"/>
              <a:t>I) x = 0 has a nonzero solution, A – </a:t>
            </a:r>
            <a:r>
              <a:rPr lang="el-GR" altLang="ko-KR" dirty="0" smtClean="0"/>
              <a:t>λ</a:t>
            </a:r>
            <a:r>
              <a:rPr lang="en-US" altLang="ko-KR" dirty="0" smtClean="0"/>
              <a:t>I is not invertible. </a:t>
            </a:r>
            <a:r>
              <a:rPr lang="en-US" altLang="ko-KR" b="1" i="1" dirty="0" smtClean="0"/>
              <a:t>The determinant of A – </a:t>
            </a:r>
            <a:r>
              <a:rPr lang="el-GR" altLang="ko-KR" b="1" i="1" dirty="0" smtClean="0"/>
              <a:t>λ</a:t>
            </a:r>
            <a:r>
              <a:rPr lang="en-US" altLang="ko-KR" b="1" i="1" dirty="0" smtClean="0"/>
              <a:t>I must be zero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The number </a:t>
            </a:r>
            <a:r>
              <a:rPr lang="el-GR" altLang="ko-KR" dirty="0" smtClean="0"/>
              <a:t>λ</a:t>
            </a:r>
            <a:r>
              <a:rPr lang="en-US" altLang="ko-KR" dirty="0" smtClean="0"/>
              <a:t> is an eigenvalue of A if and only if A – </a:t>
            </a:r>
            <a:r>
              <a:rPr lang="el-GR" altLang="ko-KR" dirty="0" smtClean="0"/>
              <a:t>λ</a:t>
            </a:r>
            <a:r>
              <a:rPr lang="en-US" altLang="ko-KR" dirty="0" smtClean="0"/>
              <a:t>I is singular. det( A – </a:t>
            </a:r>
            <a:r>
              <a:rPr lang="el-GR" altLang="ko-KR" dirty="0" smtClean="0"/>
              <a:t>λ</a:t>
            </a:r>
            <a:r>
              <a:rPr lang="en-US" altLang="ko-KR" dirty="0" smtClean="0"/>
              <a:t>I ) = 0.</a:t>
            </a:r>
          </a:p>
          <a:p>
            <a:r>
              <a:rPr lang="en-US" altLang="ko-KR" dirty="0" smtClean="0"/>
              <a:t>If you add a row of A to another row, or exchange rows, the eigenvalues usually change. Elimination does not preserver the </a:t>
            </a:r>
            <a:r>
              <a:rPr lang="el-GR" altLang="ko-KR" dirty="0" smtClean="0"/>
              <a:t>λ</a:t>
            </a:r>
            <a:r>
              <a:rPr lang="en-US" altLang="ko-KR" dirty="0" smtClean="0"/>
              <a:t>’s.</a:t>
            </a:r>
          </a:p>
          <a:p>
            <a:r>
              <a:rPr lang="en-US" altLang="ko-KR" dirty="0" smtClean="0"/>
              <a:t>The product </a:t>
            </a:r>
            <a:r>
              <a:rPr lang="el-GR" altLang="ko-KR" dirty="0" smtClean="0"/>
              <a:t>λ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times </a:t>
            </a:r>
            <a:r>
              <a:rPr lang="el-GR" altLang="ko-KR" dirty="0" smtClean="0"/>
              <a:t>λ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and the sum </a:t>
            </a:r>
            <a:r>
              <a:rPr lang="el-GR" altLang="ko-KR" dirty="0" smtClean="0"/>
              <a:t>λ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+ </a:t>
            </a:r>
            <a:r>
              <a:rPr lang="el-GR" altLang="ko-KR" dirty="0" smtClean="0"/>
              <a:t>λ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can be found quickly from the matrix.</a:t>
            </a:r>
          </a:p>
          <a:p>
            <a:r>
              <a:rPr lang="en-US" altLang="ko-KR" dirty="0" smtClean="0"/>
              <a:t>The product of the n eigenvalues equals the determinant of A.</a:t>
            </a:r>
          </a:p>
          <a:p>
            <a:r>
              <a:rPr lang="en-US" altLang="ko-KR" dirty="0" smtClean="0"/>
              <a:t>The sum of the n eigenvalues equals the sum of the n diagonal entries of A. This sum along the main diagonal is the trace of A;</a:t>
            </a:r>
          </a:p>
          <a:p>
            <a:r>
              <a:rPr lang="en-US" altLang="ko-KR" dirty="0" smtClean="0"/>
              <a:t>   </a:t>
            </a:r>
            <a:r>
              <a:rPr lang="el-GR" altLang="ko-KR" dirty="0" smtClean="0"/>
              <a:t>λ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+ …. + </a:t>
            </a:r>
            <a:r>
              <a:rPr lang="el-GR" altLang="ko-KR" dirty="0" smtClean="0"/>
              <a:t>λ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 = trace = a</a:t>
            </a:r>
            <a:r>
              <a:rPr lang="en-US" altLang="ko-KR" baseline="-25000" dirty="0" smtClean="0"/>
              <a:t>11</a:t>
            </a:r>
            <a:r>
              <a:rPr lang="en-US" altLang="ko-KR" dirty="0" smtClean="0"/>
              <a:t> + …. + a</a:t>
            </a:r>
            <a:r>
              <a:rPr lang="en-US" altLang="ko-KR" baseline="-25000" dirty="0" smtClean="0"/>
              <a:t>nn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The Equation for the Eigenvalues</a:t>
            </a:r>
            <a:endParaRPr lang="ko-KR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54555"/>
          </a:xfrm>
        </p:spPr>
        <p:txBody>
          <a:bodyPr/>
          <a:lstStyle/>
          <a:p>
            <a:r>
              <a:rPr lang="en-US" altLang="ko-KR" dirty="0" smtClean="0"/>
              <a:t>The eigenvalues might not be real numbers.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Imaginary Eigenvalues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49149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12776"/>
            <a:ext cx="48958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80928"/>
            <a:ext cx="4781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3501008"/>
            <a:ext cx="50196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26563"/>
          </a:xfrm>
        </p:spPr>
        <p:txBody>
          <a:bodyPr/>
          <a:lstStyle/>
          <a:p>
            <a:r>
              <a:rPr lang="en-US" altLang="ko-KR" b="1" i="1" dirty="0" smtClean="0"/>
              <a:t>The matrix A turns into a diagonal matrix A when we use the eigenvectors properly.</a:t>
            </a:r>
            <a:r>
              <a:rPr lang="en-US" altLang="ko-KR" dirty="0" smtClean="0"/>
              <a:t> This is the matrix form of our key idea.</a:t>
            </a:r>
          </a:p>
          <a:p>
            <a:r>
              <a:rPr lang="en-US" altLang="ko-KR" dirty="0" smtClean="0"/>
              <a:t>6D Diagonalization Suppose the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by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matrix 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 has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linearly independent eigenvectors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, …, </a:t>
            </a:r>
            <a:r>
              <a:rPr lang="en-US" altLang="ko-KR" i="1" dirty="0" err="1" smtClean="0"/>
              <a:t>x</a:t>
            </a:r>
            <a:r>
              <a:rPr lang="en-US" altLang="ko-KR" i="1" baseline="-25000" dirty="0" err="1" smtClean="0"/>
              <a:t>n</a:t>
            </a:r>
            <a:r>
              <a:rPr lang="en-US" altLang="ko-KR" dirty="0" smtClean="0"/>
              <a:t>. Put them into the columns of an </a:t>
            </a:r>
            <a:r>
              <a:rPr lang="en-US" altLang="ko-KR" b="1" i="1" dirty="0" smtClean="0"/>
              <a:t>eigenvector matrix S</a:t>
            </a:r>
            <a:r>
              <a:rPr lang="en-US" altLang="ko-KR" dirty="0" smtClean="0"/>
              <a:t>. Then </a:t>
            </a:r>
            <a:r>
              <a:rPr lang="en-US" altLang="ko-KR" b="1" i="1" dirty="0" smtClean="0"/>
              <a:t>S</a:t>
            </a:r>
            <a:r>
              <a:rPr lang="en-US" altLang="ko-KR" baseline="30000" dirty="0" smtClean="0"/>
              <a:t>-1</a:t>
            </a:r>
            <a:r>
              <a:rPr lang="en-US" altLang="ko-KR" b="1" i="1" dirty="0" smtClean="0"/>
              <a:t>AS</a:t>
            </a:r>
            <a:r>
              <a:rPr lang="en-US" altLang="ko-KR" dirty="0" smtClean="0"/>
              <a:t> is the eigenvalue matrix </a:t>
            </a:r>
            <a:r>
              <a:rPr lang="el-GR" altLang="ko-KR" dirty="0" smtClean="0"/>
              <a:t>Λ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S-1AS = </a:t>
            </a:r>
            <a:r>
              <a:rPr lang="el-GR" altLang="ko-KR" dirty="0" smtClean="0"/>
              <a:t>Λ</a:t>
            </a:r>
            <a:r>
              <a:rPr lang="en-US" altLang="ko-KR" dirty="0" smtClean="0"/>
              <a:t> = [</a:t>
            </a:r>
            <a:r>
              <a:rPr lang="el-GR" altLang="ko-KR" dirty="0" smtClean="0"/>
              <a:t>λ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….; …. ; … </a:t>
            </a:r>
            <a:r>
              <a:rPr lang="el-GR" altLang="ko-KR" dirty="0" smtClean="0"/>
              <a:t>λ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 ]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DIAGONALIZING A MATRIX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5667"/>
            <a:ext cx="52387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4371805"/>
            <a:ext cx="52292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88640"/>
            <a:ext cx="50292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052736"/>
            <a:ext cx="501015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2132856"/>
            <a:ext cx="50958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2092</TotalTime>
  <Words>4701</Words>
  <Application>Microsoft Office PowerPoint</Application>
  <PresentationFormat>화면 슬라이드 쇼(4:3)</PresentationFormat>
  <Paragraphs>213</Paragraphs>
  <Slides>70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광장</vt:lpstr>
      <vt:lpstr>Introduction to Linear Algebra</vt:lpstr>
      <vt:lpstr>1. Introduction to vectors</vt:lpstr>
      <vt:lpstr>2. SOLVING LINEAR EQUATIONS</vt:lpstr>
      <vt:lpstr>슬라이드 4</vt:lpstr>
      <vt:lpstr>슬라이드 5</vt:lpstr>
      <vt:lpstr>The Idea Of Elimination</vt:lpstr>
      <vt:lpstr>슬라이드 7</vt:lpstr>
      <vt:lpstr>슬라이드 8</vt:lpstr>
      <vt:lpstr>슬라이드 9</vt:lpstr>
      <vt:lpstr>슬라이드 10</vt:lpstr>
      <vt:lpstr>슬라이드 11</vt:lpstr>
      <vt:lpstr>3. VECTOR SPACES AND SUBSPACES</vt:lpstr>
      <vt:lpstr>슬라이드 13</vt:lpstr>
      <vt:lpstr>THE NULLSPACE OF A: SOLVING AX=0</vt:lpstr>
      <vt:lpstr>THE RANK AND THE ROW REDUCED FORM</vt:lpstr>
      <vt:lpstr>THE COMPLETE SOLUTION TO AX = B</vt:lpstr>
      <vt:lpstr>INDEPENDENCE, BASIS AND DIMENSION</vt:lpstr>
      <vt:lpstr>Vectors that Span a Subspace</vt:lpstr>
      <vt:lpstr>A Basis for a Vector Space</vt:lpstr>
      <vt:lpstr>Dimension of a Vector Space</vt:lpstr>
      <vt:lpstr>슬라이드 21</vt:lpstr>
      <vt:lpstr>Bases for Matrix Spaces and Function Spaces</vt:lpstr>
      <vt:lpstr>슬라이드 23</vt:lpstr>
      <vt:lpstr>DIMENSIONS OF THE FOUR SUBSPACES</vt:lpstr>
      <vt:lpstr>4  ORTHOGONALITY</vt:lpstr>
      <vt:lpstr>4.1 ORTHOGONALITY OF THE FOUR SUBSPACES</vt:lpstr>
      <vt:lpstr>슬라이드 27</vt:lpstr>
      <vt:lpstr>Orthogonal Complements</vt:lpstr>
      <vt:lpstr>Combining Bases from Subspaces</vt:lpstr>
      <vt:lpstr>PROJECTIONS</vt:lpstr>
      <vt:lpstr>Projection Onto a Line</vt:lpstr>
      <vt:lpstr>슬라이드 32</vt:lpstr>
      <vt:lpstr>Projection Onto a Subspace</vt:lpstr>
      <vt:lpstr>슬라이드 34</vt:lpstr>
      <vt:lpstr>슬라이드 35</vt:lpstr>
      <vt:lpstr>슬라이드 36</vt:lpstr>
      <vt:lpstr>LEAST SQUARES APPROXIMATIONS</vt:lpstr>
      <vt:lpstr>LEAST SQUARES APPROXIMATIONS (2)</vt:lpstr>
      <vt:lpstr>Fitting a Straight Line</vt:lpstr>
      <vt:lpstr>Fitting a Straight Line (2)</vt:lpstr>
      <vt:lpstr>Fitting by a Parabola</vt:lpstr>
      <vt:lpstr>4.4 ORTHOGONAL BASES GRAM-SCHMIDT</vt:lpstr>
      <vt:lpstr>슬라이드 43</vt:lpstr>
      <vt:lpstr>슬라이드 44</vt:lpstr>
      <vt:lpstr>슬라이드 45</vt:lpstr>
      <vt:lpstr>Projecting Using Orthogonal Bases: Q replaces A</vt:lpstr>
      <vt:lpstr>Projecting Using Orthogonal Bases: Q replaces A</vt:lpstr>
      <vt:lpstr>슬라이드 48</vt:lpstr>
      <vt:lpstr>The Gram-Schmidt Process</vt:lpstr>
      <vt:lpstr>The Gram-Schmidt Process (2)</vt:lpstr>
      <vt:lpstr>The Factorization A = QR</vt:lpstr>
      <vt:lpstr>The Factorization A = QR (2)</vt:lpstr>
      <vt:lpstr>The Factorization A = QR (3)</vt:lpstr>
      <vt:lpstr>슬라이드 54</vt:lpstr>
      <vt:lpstr>슬라이드 55</vt:lpstr>
      <vt:lpstr>5 DETERMINANTS The PROPERTIES OF DETERMINANTS</vt:lpstr>
      <vt:lpstr>슬라이드 57</vt:lpstr>
      <vt:lpstr>슬라이드 58</vt:lpstr>
      <vt:lpstr>PERMUTATIONS AND COFACTORS</vt:lpstr>
      <vt:lpstr>Determinant by Cofactors</vt:lpstr>
      <vt:lpstr>CRAMER’S RULE, INVERSES, AND VOLUMES</vt:lpstr>
      <vt:lpstr>슬라이드 62</vt:lpstr>
      <vt:lpstr>슬라이드 63</vt:lpstr>
      <vt:lpstr>Area of a Triangle</vt:lpstr>
      <vt:lpstr>슬라이드 65</vt:lpstr>
      <vt:lpstr>Triple Product = Determinant = Volume</vt:lpstr>
      <vt:lpstr>6 EIGENVALUES AND EIGENVECTORS</vt:lpstr>
      <vt:lpstr>The Equation for the Eigenvalues</vt:lpstr>
      <vt:lpstr>Imaginary Eigenvalues</vt:lpstr>
      <vt:lpstr>DIAGONALIZING A MATRIX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Linear Algebra</dc:title>
  <dc:creator>sunabove</dc:creator>
  <cp:lastModifiedBy>sunabove</cp:lastModifiedBy>
  <cp:revision>218</cp:revision>
  <dcterms:created xsi:type="dcterms:W3CDTF">2013-09-04T11:34:37Z</dcterms:created>
  <dcterms:modified xsi:type="dcterms:W3CDTF">2014-03-19T10:02:55Z</dcterms:modified>
</cp:coreProperties>
</file>